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ja-JP"/>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12" autoAdjust="0"/>
    <p:restoredTop sz="94660"/>
  </p:normalViewPr>
  <p:slideViewPr>
    <p:cSldViewPr snapToGrid="0">
      <p:cViewPr varScale="1">
        <p:scale>
          <a:sx n="74" d="100"/>
          <a:sy n="74" d="100"/>
        </p:scale>
        <p:origin x="5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Shape 2"/>
          <p:cNvSpPr>
            <a:spLocks noGrp="1" noRot="1" noChangeAspec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pPr lvl="0"/>
            <a:endParaRPr noProof="0"/>
          </a:p>
        </p:txBody>
      </p:sp>
    </p:spTree>
    <p:extLst>
      <p:ext uri="{BB962C8B-B14F-4D97-AF65-F5344CB8AC3E}">
        <p14:creationId xmlns:p14="http://schemas.microsoft.com/office/powerpoint/2010/main" val="502992520"/>
      </p:ext>
    </p:extLst>
  </p:cSld>
  <p:clrMap bg1="lt1" tx1="dk1" bg2="dk2" tx2="lt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742950" indent="-285750" algn="l" rtl="0" fontAlgn="base">
      <a:spcBef>
        <a:spcPct val="30000"/>
      </a:spcBef>
      <a:spcAft>
        <a:spcPct val="0"/>
      </a:spcAft>
      <a:defRPr kumimoji="1" sz="1200" kern="1200">
        <a:solidFill>
          <a:schemeClr val="tx1"/>
        </a:solidFill>
        <a:latin typeface="+mn-lt"/>
        <a:ea typeface="+mn-ea"/>
        <a:cs typeface="+mn-cs"/>
      </a:defRPr>
    </a:lvl2pPr>
    <a:lvl3pPr marL="1143000" indent="-228600" algn="l" rtl="0" fontAlgn="base">
      <a:spcBef>
        <a:spcPct val="30000"/>
      </a:spcBef>
      <a:spcAft>
        <a:spcPct val="0"/>
      </a:spcAft>
      <a:defRPr kumimoji="1" sz="1200" kern="1200">
        <a:solidFill>
          <a:schemeClr val="tx1"/>
        </a:solidFill>
        <a:latin typeface="+mn-lt"/>
        <a:ea typeface="+mn-ea"/>
        <a:cs typeface="+mn-cs"/>
      </a:defRPr>
    </a:lvl3pPr>
    <a:lvl4pPr marL="1600200" indent="-228600" algn="l" rtl="0" fontAlgn="base">
      <a:spcBef>
        <a:spcPct val="30000"/>
      </a:spcBef>
      <a:spcAft>
        <a:spcPct val="0"/>
      </a:spcAft>
      <a:defRPr kumimoji="1" sz="1200" kern="1200">
        <a:solidFill>
          <a:schemeClr val="tx1"/>
        </a:solidFill>
        <a:latin typeface="+mn-lt"/>
        <a:ea typeface="+mn-ea"/>
        <a:cs typeface="+mn-cs"/>
      </a:defRPr>
    </a:lvl4pPr>
    <a:lvl5pPr marL="2057400" indent="-2286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1" name="Shape 28"/>
          <p:cNvSpPr>
            <a:spLocks noGrp="1" noRot="1" noChangeAspect="1"/>
          </p:cNvSpPr>
          <p:nvPr>
            <p:ph type="sldImg" idx="2"/>
          </p:nvPr>
        </p:nvSpPr>
        <p:spPr>
          <a:noFill/>
          <a:ln/>
        </p:spPr>
      </p:sp>
      <p:sp>
        <p:nvSpPr>
          <p:cNvPr id="10242" name="Shape 2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ja-JP" altLang="en-US" smtClean="0"/>
          </a:p>
        </p:txBody>
      </p:sp>
    </p:spTree>
    <p:extLst>
      <p:ext uri="{BB962C8B-B14F-4D97-AF65-F5344CB8AC3E}">
        <p14:creationId xmlns:p14="http://schemas.microsoft.com/office/powerpoint/2010/main" val="59734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79"/>
          <p:cNvSpPr>
            <a:spLocks noGrp="1" noRot="1" noChangeAspect="1"/>
          </p:cNvSpPr>
          <p:nvPr>
            <p:ph type="sldImg" idx="2"/>
          </p:nvPr>
        </p:nvSpPr>
        <p:spPr>
          <a:noFill/>
          <a:ln/>
        </p:spPr>
      </p:sp>
      <p:sp>
        <p:nvSpPr>
          <p:cNvPr id="12290" name="Shape 8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ja-JP" altLang="en-US" smtClean="0"/>
          </a:p>
        </p:txBody>
      </p:sp>
    </p:spTree>
    <p:extLst>
      <p:ext uri="{BB962C8B-B14F-4D97-AF65-F5344CB8AC3E}">
        <p14:creationId xmlns:p14="http://schemas.microsoft.com/office/powerpoint/2010/main" val="59141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122"/>
          <p:cNvSpPr>
            <a:spLocks noGrp="1" noRot="1" noChangeAspect="1"/>
          </p:cNvSpPr>
          <p:nvPr>
            <p:ph type="sldImg" idx="2"/>
          </p:nvPr>
        </p:nvSpPr>
        <p:spPr>
          <a:noFill/>
          <a:ln/>
        </p:spPr>
      </p:sp>
      <p:sp>
        <p:nvSpPr>
          <p:cNvPr id="14338" name="Shape 12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ja-JP" altLang="en-US" smtClean="0"/>
          </a:p>
        </p:txBody>
      </p:sp>
    </p:spTree>
    <p:extLst>
      <p:ext uri="{BB962C8B-B14F-4D97-AF65-F5344CB8AC3E}">
        <p14:creationId xmlns:p14="http://schemas.microsoft.com/office/powerpoint/2010/main" val="2792002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162"/>
          <p:cNvSpPr>
            <a:spLocks noGrp="1" noRot="1" noChangeAspect="1"/>
          </p:cNvSpPr>
          <p:nvPr>
            <p:ph type="sldImg" idx="2"/>
          </p:nvPr>
        </p:nvSpPr>
        <p:spPr>
          <a:noFill/>
          <a:ln/>
        </p:spPr>
      </p:sp>
      <p:sp>
        <p:nvSpPr>
          <p:cNvPr id="16386" name="Shape 16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ja-JP" altLang="en-US" smtClean="0"/>
          </a:p>
        </p:txBody>
      </p:sp>
    </p:spTree>
    <p:extLst>
      <p:ext uri="{BB962C8B-B14F-4D97-AF65-F5344CB8AC3E}">
        <p14:creationId xmlns:p14="http://schemas.microsoft.com/office/powerpoint/2010/main" val="245337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685800" y="2111123"/>
            <a:ext cx="7772400" cy="1546500"/>
          </a:xfrm>
          <a:prstGeom prst="rect">
            <a:avLst/>
          </a:prstGeom>
        </p:spPr>
        <p:txBody>
          <a:bodyPr/>
          <a:lstStyle>
            <a:lvl1pPr algn="ctr">
              <a:spcBef>
                <a:spcPts val="0"/>
              </a:spcBef>
              <a:buSzPct val="100000"/>
              <a:defRPr sz="20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9" name="Shape 9"/>
          <p:cNvSpPr txBox="1">
            <a:spLocks noGrp="1"/>
          </p:cNvSpPr>
          <p:nvPr>
            <p:ph type="subTitle" idx="1"/>
          </p:nvPr>
        </p:nvSpPr>
        <p:spPr>
          <a:xfrm>
            <a:off x="685800" y="3786737"/>
            <a:ext cx="7772400" cy="1046400"/>
          </a:xfrm>
          <a:prstGeom prst="rect">
            <a:avLst/>
          </a:prstGeom>
        </p:spPr>
        <p:txBody>
          <a:bodyPr/>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p:spPr>
        <p:txBody>
          <a:bodyPr/>
          <a:lstStyle>
            <a:lvl1pPr>
              <a:spcBef>
                <a:spcPts val="0"/>
              </a:spcBef>
              <a:buSzPct val="100000"/>
              <a:defRPr sz="1400"/>
            </a:lvl1pPr>
            <a:lvl2pPr>
              <a:spcBef>
                <a:spcPts val="0"/>
              </a:spcBef>
              <a:buSzPct val="100000"/>
              <a:defRPr sz="1400"/>
            </a:lvl2pPr>
            <a:lvl3pPr>
              <a:spcBef>
                <a:spcPts val="0"/>
              </a:spcBef>
              <a:buSzPct val="100000"/>
              <a:defRPr sz="1400"/>
            </a:lvl3pPr>
            <a:lvl4pPr>
              <a:spcBef>
                <a:spcPts val="0"/>
              </a:spcBef>
              <a:buSzPct val="100000"/>
              <a:defRPr sz="1400"/>
            </a:lvl4pPr>
            <a:lvl5pPr>
              <a:spcBef>
                <a:spcPts val="0"/>
              </a:spcBef>
              <a:buSzPct val="100000"/>
              <a:defRPr sz="1400"/>
            </a:lvl5pPr>
            <a:lvl6pPr>
              <a:spcBef>
                <a:spcPts val="0"/>
              </a:spcBef>
              <a:buSzPct val="100000"/>
              <a:defRPr sz="1400"/>
            </a:lvl6pPr>
            <a:lvl7pPr>
              <a:spcBef>
                <a:spcPts val="0"/>
              </a:spcBef>
              <a:buSzPct val="100000"/>
              <a:defRPr sz="1400"/>
            </a:lvl7pPr>
            <a:lvl8pPr>
              <a:spcBef>
                <a:spcPts val="0"/>
              </a:spcBef>
              <a:buSzPct val="100000"/>
              <a:defRPr sz="1400"/>
            </a:lvl8pPr>
            <a:lvl9pPr>
              <a:spcBef>
                <a:spcPts val="0"/>
              </a:spcBef>
              <a:buSzPct val="100000"/>
              <a:defRPr sz="1400"/>
            </a:lvl9pPr>
          </a:lstStyle>
          <a:p>
            <a:endParaRPr/>
          </a:p>
        </p:txBody>
      </p:sp>
      <p:sp>
        <p:nvSpPr>
          <p:cNvPr id="12" name="Shape 12"/>
          <p:cNvSpPr txBox="1">
            <a:spLocks noGrp="1"/>
          </p:cNvSpPr>
          <p:nvPr>
            <p:ph type="body" idx="1"/>
          </p:nvPr>
        </p:nvSpPr>
        <p:spPr>
          <a:xfrm>
            <a:off x="3495050" y="1600200"/>
            <a:ext cx="5191799" cy="49677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body" idx="1"/>
          </p:nvPr>
        </p:nvSpPr>
        <p:spPr>
          <a:xfrm>
            <a:off x="457200" y="1600200"/>
            <a:ext cx="3994500" cy="49677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2"/>
          </p:nvPr>
        </p:nvSpPr>
        <p:spPr>
          <a:xfrm>
            <a:off x="4692273" y="1600200"/>
            <a:ext cx="3994500" cy="49677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p:spPr>
        <p:txBody>
          <a:bodyPr/>
          <a:lstStyle>
            <a:lvl1pPr algn="ctr">
              <a:spcBef>
                <a:spcPts val="360"/>
              </a:spcBef>
              <a:buSzPct val="100000"/>
              <a:buNone/>
              <a:defRPr sz="1800"/>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ja-JP" altLang="en-US" smtClean="0">
              <a:sym typeface="Arial" charset="0"/>
            </a:endParaRPr>
          </a:p>
        </p:txBody>
      </p:sp>
      <p:sp>
        <p:nvSpPr>
          <p:cNvPr id="1027" name="Shape 6"/>
          <p:cNvSpPr txBox="1">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ja-JP" alt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hape 23"/>
          <p:cNvSpPr txBox="1">
            <a:spLocks noChangeArrowheads="1"/>
          </p:cNvSpPr>
          <p:nvPr/>
        </p:nvSpPr>
        <p:spPr bwMode="auto">
          <a:xfrm>
            <a:off x="2949575" y="931863"/>
            <a:ext cx="3244850" cy="568325"/>
          </a:xfrm>
          <a:prstGeom prst="rect">
            <a:avLst/>
          </a:prstGeom>
          <a:noFill/>
          <a:ln w="9525">
            <a:noFill/>
            <a:miter lim="800000"/>
            <a:headEnd/>
            <a:tailEnd/>
          </a:ln>
        </p:spPr>
        <p:txBody>
          <a:bodyPr lIns="91425" tIns="91425" rIns="91425" bIns="91425"/>
          <a:lstStyle/>
          <a:p>
            <a:pPr algn="ctr">
              <a:lnSpc>
                <a:spcPct val="115000"/>
              </a:lnSpc>
            </a:pPr>
            <a:r>
              <a:rPr lang="ja-JP" sz="1100">
                <a:latin typeface="HiraKakuPro-W3"/>
                <a:ea typeface="HiraKakuPro-W3"/>
                <a:cs typeface="HiraKakuPro-W3"/>
                <a:sym typeface="HiraKakuPro-W3"/>
              </a:rPr>
              <a:t>公共コミュニケーション学会</a:t>
            </a:r>
          </a:p>
          <a:p>
            <a:pPr algn="ctr">
              <a:lnSpc>
                <a:spcPct val="115000"/>
              </a:lnSpc>
            </a:pPr>
            <a:r>
              <a:rPr lang="ja-JP" sz="1100">
                <a:latin typeface="HiraKakuPro-W3"/>
                <a:ea typeface="HiraKakuPro-W3"/>
                <a:cs typeface="HiraKakuPro-W3"/>
                <a:sym typeface="HiraKakuPro-W3"/>
              </a:rPr>
              <a:t>第</a:t>
            </a:r>
            <a:r>
              <a:rPr lang="ja-JP" altLang="ja-JP" sz="1100">
                <a:latin typeface="HiraKakuPro-W3"/>
                <a:ea typeface="HiraKakuPro-W3"/>
                <a:cs typeface="HiraKakuPro-W3"/>
                <a:sym typeface="HiraKakuPro-W3"/>
              </a:rPr>
              <a:t>1</a:t>
            </a:r>
            <a:r>
              <a:rPr lang="ja-JP" sz="1100">
                <a:latin typeface="HiraKakuPro-W3"/>
                <a:ea typeface="HiraKakuPro-W3"/>
                <a:cs typeface="HiraKakuPro-W3"/>
                <a:sym typeface="HiraKakuPro-W3"/>
              </a:rPr>
              <a:t>回事例交流・研究発表大会</a:t>
            </a:r>
          </a:p>
        </p:txBody>
      </p:sp>
      <p:sp>
        <p:nvSpPr>
          <p:cNvPr id="9218" name="Shape 24"/>
          <p:cNvSpPr>
            <a:spLocks noChangeArrowheads="1"/>
          </p:cNvSpPr>
          <p:nvPr/>
        </p:nvSpPr>
        <p:spPr bwMode="auto">
          <a:xfrm>
            <a:off x="3617913" y="1749425"/>
            <a:ext cx="1908175" cy="1909763"/>
          </a:xfrm>
          <a:prstGeom prst="ellipse">
            <a:avLst/>
          </a:prstGeom>
          <a:solidFill>
            <a:srgbClr val="70DBCE"/>
          </a:solidFill>
          <a:ln w="9525">
            <a:noFill/>
            <a:round/>
            <a:headEnd/>
            <a:tailEnd/>
          </a:ln>
        </p:spPr>
        <p:txBody>
          <a:bodyPr lIns="91425" tIns="91425" rIns="91425" bIns="91425" anchor="ctr"/>
          <a:lstStyle/>
          <a:p>
            <a:pPr algn="ctr"/>
            <a:r>
              <a:rPr lang="ja-JP" altLang="ja-JP" sz="3000">
                <a:solidFill>
                  <a:srgbClr val="FFFFFF"/>
                </a:solidFill>
              </a:rPr>
              <a:t>PRAS</a:t>
            </a:r>
          </a:p>
        </p:txBody>
      </p:sp>
      <p:sp>
        <p:nvSpPr>
          <p:cNvPr id="9219" name="Shape 25"/>
          <p:cNvSpPr txBox="1">
            <a:spLocks noChangeArrowheads="1"/>
          </p:cNvSpPr>
          <p:nvPr/>
        </p:nvSpPr>
        <p:spPr bwMode="auto">
          <a:xfrm>
            <a:off x="2949575" y="5143500"/>
            <a:ext cx="3244850" cy="744538"/>
          </a:xfrm>
          <a:prstGeom prst="rect">
            <a:avLst/>
          </a:prstGeom>
          <a:noFill/>
          <a:ln w="9525">
            <a:noFill/>
            <a:miter lim="800000"/>
            <a:headEnd/>
            <a:tailEnd/>
          </a:ln>
        </p:spPr>
        <p:txBody>
          <a:bodyPr lIns="91425" tIns="91425" rIns="91425" bIns="91425"/>
          <a:lstStyle/>
          <a:p>
            <a:pPr algn="ctr">
              <a:lnSpc>
                <a:spcPct val="150000"/>
              </a:lnSpc>
            </a:pPr>
            <a:r>
              <a:rPr lang="ja-JP" altLang="ja-JP" sz="600">
                <a:latin typeface="HiraKakuPro-W3"/>
                <a:ea typeface="HiraKakuPro-W3"/>
                <a:cs typeface="HiraKakuPro-W3"/>
                <a:sym typeface="HiraKakuPro-W3"/>
              </a:rPr>
              <a:t>Real Time Documentaiton by</a:t>
            </a:r>
          </a:p>
          <a:p>
            <a:pPr algn="ctr">
              <a:lnSpc>
                <a:spcPct val="150000"/>
              </a:lnSpc>
            </a:pPr>
            <a:endParaRPr lang="en-US" altLang="ja-JP" sz="600">
              <a:latin typeface="HiraKakuPro-W3"/>
              <a:ea typeface="HiraKakuPro-W3"/>
              <a:cs typeface="HiraKakuPro-W3"/>
              <a:sym typeface="HiraKakuPro-W3"/>
            </a:endParaRPr>
          </a:p>
          <a:p>
            <a:pPr algn="ctr">
              <a:lnSpc>
                <a:spcPct val="150000"/>
              </a:lnSpc>
            </a:pPr>
            <a:r>
              <a:rPr lang="ja-JP" sz="600">
                <a:latin typeface="HiraKakuPro-W3"/>
                <a:ea typeface="HiraKakuPro-W3"/>
                <a:cs typeface="HiraKakuPro-W3"/>
                <a:sym typeface="HiraKakuPro-W3"/>
              </a:rPr>
              <a:t>ビジュアルミーティイング研究会</a:t>
            </a:r>
          </a:p>
          <a:p>
            <a:pPr algn="ctr">
              <a:lnSpc>
                <a:spcPct val="150000"/>
              </a:lnSpc>
            </a:pPr>
            <a:r>
              <a:rPr lang="ja-JP" sz="600">
                <a:latin typeface="HiraKakuPro-W3"/>
                <a:ea typeface="HiraKakuPro-W3"/>
                <a:cs typeface="HiraKakuPro-W3"/>
                <a:sym typeface="HiraKakuPro-W3"/>
              </a:rPr>
              <a:t>富田 誠</a:t>
            </a:r>
            <a:r>
              <a:rPr lang="ja-JP" altLang="ja-JP" sz="600">
                <a:latin typeface="HiraKakuPro-W3"/>
                <a:ea typeface="HiraKakuPro-W3"/>
                <a:cs typeface="HiraKakuPro-W3"/>
                <a:sym typeface="HiraKakuPro-W3"/>
              </a:rPr>
              <a:t>, </a:t>
            </a:r>
            <a:r>
              <a:rPr lang="ja-JP" sz="600">
                <a:latin typeface="HiraKakuPro-W3"/>
                <a:ea typeface="HiraKakuPro-W3"/>
                <a:cs typeface="HiraKakuPro-W3"/>
                <a:sym typeface="HiraKakuPro-W3"/>
              </a:rPr>
              <a:t>小澤拓哉</a:t>
            </a:r>
            <a:r>
              <a:rPr lang="ja-JP" altLang="ja-JP" sz="600">
                <a:latin typeface="HiraKakuPro-W3"/>
                <a:ea typeface="HiraKakuPro-W3"/>
                <a:cs typeface="HiraKakuPro-W3"/>
                <a:sym typeface="HiraKakuPro-W3"/>
              </a:rPr>
              <a:t>, </a:t>
            </a:r>
            <a:r>
              <a:rPr lang="ja-JP" sz="600">
                <a:latin typeface="HiraKakuPro-W3"/>
                <a:ea typeface="HiraKakuPro-W3"/>
                <a:cs typeface="HiraKakuPro-W3"/>
                <a:sym typeface="HiraKakuPro-W3"/>
              </a:rPr>
              <a:t>永井結子</a:t>
            </a:r>
            <a:r>
              <a:rPr lang="ja-JP" altLang="ja-JP" sz="600">
                <a:latin typeface="HiraKakuPro-W3"/>
                <a:ea typeface="HiraKakuPro-W3"/>
                <a:cs typeface="HiraKakuPro-W3"/>
                <a:sym typeface="HiraKakuPro-W3"/>
              </a:rPr>
              <a:t>/ </a:t>
            </a:r>
            <a:r>
              <a:rPr lang="ja-JP" sz="600">
                <a:latin typeface="HiraKakuPro-W3"/>
                <a:ea typeface="HiraKakuPro-W3"/>
                <a:cs typeface="HiraKakuPro-W3"/>
                <a:sym typeface="HiraKakuPro-W3"/>
              </a:rPr>
              <a:t>東海大学</a:t>
            </a:r>
          </a:p>
        </p:txBody>
      </p:sp>
      <p:sp>
        <p:nvSpPr>
          <p:cNvPr id="9220" name="Shape 26"/>
          <p:cNvSpPr txBox="1">
            <a:spLocks noChangeArrowheads="1"/>
          </p:cNvSpPr>
          <p:nvPr/>
        </p:nvSpPr>
        <p:spPr bwMode="auto">
          <a:xfrm>
            <a:off x="2949575" y="3946525"/>
            <a:ext cx="3244850" cy="568325"/>
          </a:xfrm>
          <a:prstGeom prst="rect">
            <a:avLst/>
          </a:prstGeom>
          <a:noFill/>
          <a:ln w="9525">
            <a:noFill/>
            <a:miter lim="800000"/>
            <a:headEnd/>
            <a:tailEnd/>
          </a:ln>
        </p:spPr>
        <p:txBody>
          <a:bodyPr lIns="91425" tIns="91425" rIns="91425" bIns="91425"/>
          <a:lstStyle/>
          <a:p>
            <a:pPr algn="ctr">
              <a:lnSpc>
                <a:spcPct val="115000"/>
              </a:lnSpc>
            </a:pPr>
            <a:r>
              <a:rPr lang="ja-JP" altLang="ja-JP" sz="1100">
                <a:latin typeface="HiraKakuPro-W3"/>
                <a:ea typeface="HiraKakuPro-W3"/>
                <a:cs typeface="HiraKakuPro-W3"/>
                <a:sym typeface="HiraKakuPro-W3"/>
              </a:rPr>
              <a:t>2015.1.25</a:t>
            </a:r>
          </a:p>
          <a:p>
            <a:pPr algn="ctr">
              <a:lnSpc>
                <a:spcPct val="115000"/>
              </a:lnSpc>
            </a:pPr>
            <a:r>
              <a:rPr lang="ja-JP" sz="1100">
                <a:latin typeface="HiraKakuPro-W3"/>
                <a:ea typeface="HiraKakuPro-W3"/>
                <a:cs typeface="HiraKakuPro-W3"/>
                <a:sym typeface="HiraKakuPro-W3"/>
              </a:rPr>
              <a:t>日比谷図書文化館</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hape 31"/>
          <p:cNvSpPr txBox="1">
            <a:spLocks noChangeArrowheads="1"/>
          </p:cNvSpPr>
          <p:nvPr/>
        </p:nvSpPr>
        <p:spPr bwMode="auto">
          <a:xfrm>
            <a:off x="1235075" y="2173288"/>
            <a:ext cx="1497013" cy="989012"/>
          </a:xfrm>
          <a:prstGeom prst="rect">
            <a:avLst/>
          </a:prstGeom>
          <a:noFill/>
          <a:ln w="9525">
            <a:noFill/>
            <a:miter lim="800000"/>
            <a:headEnd/>
            <a:tailEnd/>
          </a:ln>
        </p:spPr>
        <p:txBody>
          <a:bodyPr lIns="91425" tIns="91425" rIns="91425" bIns="91425"/>
          <a:lstStyle/>
          <a:p>
            <a:pPr algn="just"/>
            <a:r>
              <a:rPr lang="ja-JP" sz="800"/>
              <a:t>静岡県の組織内広報事例。平成</a:t>
            </a:r>
            <a:r>
              <a:rPr lang="ja-JP" altLang="ja-JP" sz="800"/>
              <a:t>17</a:t>
            </a:r>
            <a:r>
              <a:rPr lang="ja-JP" sz="800"/>
              <a:t>年から県庁新聞を発行。職員が発行し、全職員に毎週</a:t>
            </a:r>
            <a:r>
              <a:rPr lang="ja-JP" altLang="ja-JP" sz="800"/>
              <a:t>1</a:t>
            </a:r>
            <a:r>
              <a:rPr lang="ja-JP" sz="800"/>
              <a:t>回配布。</a:t>
            </a:r>
            <a:r>
              <a:rPr lang="ja-JP" altLang="ja-JP" sz="800"/>
              <a:t>H21</a:t>
            </a:r>
            <a:r>
              <a:rPr lang="ja-JP" sz="800"/>
              <a:t>年まで作成していた。</a:t>
            </a:r>
          </a:p>
        </p:txBody>
      </p:sp>
      <p:sp>
        <p:nvSpPr>
          <p:cNvPr id="11266" name="Shape 32"/>
          <p:cNvSpPr txBox="1">
            <a:spLocks noChangeArrowheads="1"/>
          </p:cNvSpPr>
          <p:nvPr/>
        </p:nvSpPr>
        <p:spPr bwMode="auto">
          <a:xfrm>
            <a:off x="398463" y="382588"/>
            <a:ext cx="3000375"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Keynote &amp; Panel Discussion</a:t>
            </a:r>
          </a:p>
        </p:txBody>
      </p:sp>
      <p:sp>
        <p:nvSpPr>
          <p:cNvPr id="11267" name="Shape 33"/>
          <p:cNvSpPr>
            <a:spLocks noChangeArrowheads="1"/>
          </p:cNvSpPr>
          <p:nvPr/>
        </p:nvSpPr>
        <p:spPr bwMode="auto">
          <a:xfrm flipH="1">
            <a:off x="0" y="0"/>
            <a:ext cx="306388"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1268" name="Shape 34"/>
          <p:cNvSpPr txBox="1">
            <a:spLocks noChangeArrowheads="1"/>
          </p:cNvSpPr>
          <p:nvPr/>
        </p:nvSpPr>
        <p:spPr bwMode="auto">
          <a:xfrm>
            <a:off x="331788" y="666750"/>
            <a:ext cx="2998787" cy="328613"/>
          </a:xfrm>
          <a:prstGeom prst="rect">
            <a:avLst/>
          </a:prstGeom>
          <a:noFill/>
          <a:ln w="9525">
            <a:noFill/>
            <a:miter lim="800000"/>
            <a:headEnd/>
            <a:tailEnd/>
          </a:ln>
        </p:spPr>
        <p:txBody>
          <a:bodyPr lIns="91425" tIns="91425" rIns="91425" bIns="91425" anchor="ctr"/>
          <a:lstStyle/>
          <a:p>
            <a:pPr>
              <a:lnSpc>
                <a:spcPct val="115000"/>
              </a:lnSpc>
            </a:pPr>
            <a:r>
              <a:rPr lang="ja-JP" sz="1200" b="1">
                <a:latin typeface="HiraKakuPro-W3"/>
                <a:ea typeface="HiraKakuPro-W3"/>
                <a:cs typeface="HiraKakuPro-W3"/>
                <a:sym typeface="HiraKakuPro-W3"/>
              </a:rPr>
              <a:t>人 が 育 つ 組 織 内 広 報 に 向 け て</a:t>
            </a:r>
          </a:p>
        </p:txBody>
      </p:sp>
      <p:sp>
        <p:nvSpPr>
          <p:cNvPr id="11269" name="Shape 35"/>
          <p:cNvSpPr txBox="1">
            <a:spLocks noChangeArrowheads="1"/>
          </p:cNvSpPr>
          <p:nvPr/>
        </p:nvSpPr>
        <p:spPr bwMode="auto">
          <a:xfrm>
            <a:off x="377666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下平 博文 氏</a:t>
            </a:r>
          </a:p>
        </p:txBody>
      </p:sp>
      <p:sp>
        <p:nvSpPr>
          <p:cNvPr id="11270" name="Shape 36"/>
          <p:cNvSpPr txBox="1">
            <a:spLocks noChangeArrowheads="1"/>
          </p:cNvSpPr>
          <p:nvPr/>
        </p:nvSpPr>
        <p:spPr bwMode="auto">
          <a:xfrm>
            <a:off x="3805238" y="758825"/>
            <a:ext cx="860425" cy="188913"/>
          </a:xfrm>
          <a:prstGeom prst="rect">
            <a:avLst/>
          </a:prstGeom>
          <a:noFill/>
          <a:ln w="9525">
            <a:noFill/>
            <a:miter lim="800000"/>
            <a:headEnd/>
            <a:tailEnd/>
          </a:ln>
        </p:spPr>
        <p:txBody>
          <a:bodyPr lIns="91425" tIns="91425" rIns="91425" bIns="91425" anchor="ctr"/>
          <a:lstStyle/>
          <a:p>
            <a:r>
              <a:rPr lang="ja-JP" sz="600"/>
              <a:t>花王</a:t>
            </a:r>
            <a:r>
              <a:rPr lang="ja-JP" altLang="ja-JP" sz="600"/>
              <a:t>(</a:t>
            </a:r>
            <a:r>
              <a:rPr lang="ja-JP" sz="600"/>
              <a:t>株</a:t>
            </a:r>
            <a:r>
              <a:rPr lang="ja-JP" altLang="ja-JP" sz="600"/>
              <a:t>)</a:t>
            </a:r>
          </a:p>
        </p:txBody>
      </p:sp>
      <p:sp>
        <p:nvSpPr>
          <p:cNvPr id="11271" name="Shape 37"/>
          <p:cNvSpPr txBox="1">
            <a:spLocks noChangeArrowheads="1"/>
          </p:cNvSpPr>
          <p:nvPr/>
        </p:nvSpPr>
        <p:spPr bwMode="auto">
          <a:xfrm>
            <a:off x="474821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内藤 圭吾 氏</a:t>
            </a:r>
          </a:p>
        </p:txBody>
      </p:sp>
      <p:sp>
        <p:nvSpPr>
          <p:cNvPr id="11272" name="Shape 38"/>
          <p:cNvSpPr txBox="1">
            <a:spLocks noChangeArrowheads="1"/>
          </p:cNvSpPr>
          <p:nvPr/>
        </p:nvSpPr>
        <p:spPr bwMode="auto">
          <a:xfrm>
            <a:off x="4748213" y="758825"/>
            <a:ext cx="860425" cy="188913"/>
          </a:xfrm>
          <a:prstGeom prst="rect">
            <a:avLst/>
          </a:prstGeom>
          <a:noFill/>
          <a:ln w="9525">
            <a:noFill/>
            <a:miter lim="800000"/>
            <a:headEnd/>
            <a:tailEnd/>
          </a:ln>
        </p:spPr>
        <p:txBody>
          <a:bodyPr lIns="91425" tIns="91425" rIns="91425" bIns="91425" anchor="ctr"/>
          <a:lstStyle/>
          <a:p>
            <a:r>
              <a:rPr lang="ja-JP" sz="600"/>
              <a:t>静岡県</a:t>
            </a:r>
          </a:p>
        </p:txBody>
      </p:sp>
      <p:sp>
        <p:nvSpPr>
          <p:cNvPr id="11273" name="Shape 39"/>
          <p:cNvSpPr txBox="1">
            <a:spLocks noChangeArrowheads="1"/>
          </p:cNvSpPr>
          <p:nvPr/>
        </p:nvSpPr>
        <p:spPr bwMode="auto">
          <a:xfrm>
            <a:off x="57150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原田 博子 氏</a:t>
            </a:r>
          </a:p>
        </p:txBody>
      </p:sp>
      <p:sp>
        <p:nvSpPr>
          <p:cNvPr id="11274" name="Shape 40"/>
          <p:cNvSpPr txBox="1">
            <a:spLocks noChangeArrowheads="1"/>
          </p:cNvSpPr>
          <p:nvPr/>
        </p:nvSpPr>
        <p:spPr bwMode="auto">
          <a:xfrm>
            <a:off x="5694363" y="758825"/>
            <a:ext cx="1747837" cy="188913"/>
          </a:xfrm>
          <a:prstGeom prst="rect">
            <a:avLst/>
          </a:prstGeom>
          <a:noFill/>
          <a:ln w="9525">
            <a:noFill/>
            <a:miter lim="800000"/>
            <a:headEnd/>
            <a:tailEnd/>
          </a:ln>
        </p:spPr>
        <p:txBody>
          <a:bodyPr lIns="91425" tIns="91425" rIns="91425" bIns="91425" anchor="ctr"/>
          <a:lstStyle/>
          <a:p>
            <a:r>
              <a:rPr lang="ja-JP" sz="600"/>
              <a:t>浜松子育てネットワークぴっぴ</a:t>
            </a:r>
          </a:p>
        </p:txBody>
      </p:sp>
      <p:sp>
        <p:nvSpPr>
          <p:cNvPr id="11275" name="Shape 41"/>
          <p:cNvSpPr txBox="1">
            <a:spLocks noChangeArrowheads="1"/>
          </p:cNvSpPr>
          <p:nvPr/>
        </p:nvSpPr>
        <p:spPr bwMode="auto">
          <a:xfrm>
            <a:off x="73533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石川慶子</a:t>
            </a:r>
          </a:p>
        </p:txBody>
      </p:sp>
      <p:sp>
        <p:nvSpPr>
          <p:cNvPr id="11276" name="Shape 42"/>
          <p:cNvSpPr txBox="1">
            <a:spLocks noChangeArrowheads="1"/>
          </p:cNvSpPr>
          <p:nvPr/>
        </p:nvSpPr>
        <p:spPr bwMode="auto">
          <a:xfrm>
            <a:off x="7337425" y="758825"/>
            <a:ext cx="1747838" cy="188913"/>
          </a:xfrm>
          <a:prstGeom prst="rect">
            <a:avLst/>
          </a:prstGeom>
          <a:noFill/>
          <a:ln w="9525">
            <a:noFill/>
            <a:miter lim="800000"/>
            <a:headEnd/>
            <a:tailEnd/>
          </a:ln>
        </p:spPr>
        <p:txBody>
          <a:bodyPr lIns="91425" tIns="91425" rIns="91425" bIns="91425" anchor="ctr"/>
          <a:lstStyle/>
          <a:p>
            <a:r>
              <a:rPr lang="ja-JP" altLang="ja-JP" sz="600"/>
              <a:t>PRAS</a:t>
            </a:r>
            <a:r>
              <a:rPr lang="ja-JP" sz="600"/>
              <a:t>理事</a:t>
            </a:r>
            <a:r>
              <a:rPr lang="ja-JP" altLang="ja-JP" sz="600"/>
              <a:t>/ </a:t>
            </a:r>
            <a:r>
              <a:rPr lang="ja-JP" sz="600"/>
              <a:t>広報コンサルタント</a:t>
            </a:r>
          </a:p>
        </p:txBody>
      </p:sp>
      <p:sp>
        <p:nvSpPr>
          <p:cNvPr id="11277" name="Shape 43"/>
          <p:cNvSpPr txBox="1">
            <a:spLocks noChangeArrowheads="1"/>
          </p:cNvSpPr>
          <p:nvPr/>
        </p:nvSpPr>
        <p:spPr bwMode="auto">
          <a:xfrm>
            <a:off x="3775075" y="354013"/>
            <a:ext cx="1071563"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Panelist</a:t>
            </a:r>
          </a:p>
        </p:txBody>
      </p:sp>
      <p:sp>
        <p:nvSpPr>
          <p:cNvPr id="11278" name="Shape 44"/>
          <p:cNvSpPr txBox="1">
            <a:spLocks noChangeArrowheads="1"/>
          </p:cNvSpPr>
          <p:nvPr/>
        </p:nvSpPr>
        <p:spPr bwMode="auto">
          <a:xfrm>
            <a:off x="7342188" y="354013"/>
            <a:ext cx="1071562"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Moderator</a:t>
            </a:r>
          </a:p>
        </p:txBody>
      </p:sp>
      <p:sp>
        <p:nvSpPr>
          <p:cNvPr id="11279" name="Shape 45"/>
          <p:cNvSpPr>
            <a:spLocks noChangeArrowheads="1"/>
          </p:cNvSpPr>
          <p:nvPr/>
        </p:nvSpPr>
        <p:spPr bwMode="auto">
          <a:xfrm flipH="1">
            <a:off x="377666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1280" name="Shape 46"/>
          <p:cNvSpPr>
            <a:spLocks noChangeArrowheads="1"/>
          </p:cNvSpPr>
          <p:nvPr/>
        </p:nvSpPr>
        <p:spPr bwMode="auto">
          <a:xfrm flipH="1">
            <a:off x="731361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1281" name="Shape 47"/>
          <p:cNvSpPr txBox="1">
            <a:spLocks noChangeArrowheads="1"/>
          </p:cNvSpPr>
          <p:nvPr/>
        </p:nvSpPr>
        <p:spPr bwMode="auto">
          <a:xfrm>
            <a:off x="3678238" y="52388"/>
            <a:ext cx="5364162" cy="285750"/>
          </a:xfrm>
          <a:prstGeom prst="rect">
            <a:avLst/>
          </a:prstGeom>
          <a:noFill/>
          <a:ln w="9525">
            <a:noFill/>
            <a:miter lim="800000"/>
            <a:headEnd/>
            <a:tailEnd/>
          </a:ln>
        </p:spPr>
        <p:txBody>
          <a:bodyPr lIns="91425" tIns="91425" rIns="91425" bIns="91425" anchor="ctr"/>
          <a:lstStyle/>
          <a:p>
            <a:pPr algn="r">
              <a:lnSpc>
                <a:spcPct val="115000"/>
              </a:lnSpc>
            </a:pPr>
            <a:r>
              <a:rPr lang="ja-JP" sz="600">
                <a:latin typeface="HiraKakuPro-W3"/>
                <a:ea typeface="HiraKakuPro-W3"/>
                <a:cs typeface="HiraKakuPro-W3"/>
                <a:sym typeface="HiraKakuPro-W3"/>
              </a:rPr>
              <a:t>公共コミュニケーション学会第</a:t>
            </a:r>
            <a:r>
              <a:rPr lang="ja-JP" altLang="ja-JP" sz="600">
                <a:latin typeface="HiraKakuPro-W3"/>
                <a:ea typeface="HiraKakuPro-W3"/>
                <a:cs typeface="HiraKakuPro-W3"/>
                <a:sym typeface="HiraKakuPro-W3"/>
              </a:rPr>
              <a:t>1</a:t>
            </a:r>
            <a:r>
              <a:rPr lang="ja-JP" sz="600">
                <a:latin typeface="HiraKakuPro-W3"/>
                <a:ea typeface="HiraKakuPro-W3"/>
                <a:cs typeface="HiraKakuPro-W3"/>
                <a:sym typeface="HiraKakuPro-W3"/>
              </a:rPr>
              <a:t>回事例交流・研究発表大会</a:t>
            </a:r>
          </a:p>
        </p:txBody>
      </p:sp>
      <p:sp>
        <p:nvSpPr>
          <p:cNvPr id="11282" name="Shape 48"/>
          <p:cNvSpPr txBox="1">
            <a:spLocks noChangeArrowheads="1"/>
          </p:cNvSpPr>
          <p:nvPr/>
        </p:nvSpPr>
        <p:spPr bwMode="auto">
          <a:xfrm>
            <a:off x="2674938" y="2192338"/>
            <a:ext cx="1543050" cy="989012"/>
          </a:xfrm>
          <a:prstGeom prst="rect">
            <a:avLst/>
          </a:prstGeom>
          <a:noFill/>
          <a:ln w="9525">
            <a:noFill/>
            <a:miter lim="800000"/>
            <a:headEnd/>
            <a:tailEnd/>
          </a:ln>
        </p:spPr>
        <p:txBody>
          <a:bodyPr lIns="91425" tIns="91425" rIns="91425" bIns="91425"/>
          <a:lstStyle/>
          <a:p>
            <a:r>
              <a:rPr lang="ja-JP" sz="800"/>
              <a:t>印刷コストの問題から事業仕訳により廃止になってしまったのでイントラネットにて配信したが、</a:t>
            </a:r>
            <a:r>
              <a:rPr lang="ja-JP" altLang="ja-JP" sz="800"/>
              <a:t>Pull</a:t>
            </a:r>
            <a:r>
              <a:rPr lang="ja-JP" sz="800"/>
              <a:t>型となってしまう点が課題</a:t>
            </a:r>
          </a:p>
        </p:txBody>
      </p:sp>
      <p:sp>
        <p:nvSpPr>
          <p:cNvPr id="11283" name="Shape 49"/>
          <p:cNvSpPr txBox="1">
            <a:spLocks noChangeArrowheads="1"/>
          </p:cNvSpPr>
          <p:nvPr/>
        </p:nvSpPr>
        <p:spPr bwMode="auto">
          <a:xfrm>
            <a:off x="4191000" y="2173288"/>
            <a:ext cx="1825625" cy="684212"/>
          </a:xfrm>
          <a:prstGeom prst="rect">
            <a:avLst/>
          </a:prstGeom>
          <a:noFill/>
          <a:ln w="9525">
            <a:noFill/>
            <a:miter lim="800000"/>
            <a:headEnd/>
            <a:tailEnd/>
          </a:ln>
        </p:spPr>
        <p:txBody>
          <a:bodyPr lIns="91425" tIns="91425" rIns="91425" bIns="91425"/>
          <a:lstStyle/>
          <a:p>
            <a:r>
              <a:rPr lang="ja-JP" sz="800"/>
              <a:t>静岡未来という</a:t>
            </a:r>
            <a:r>
              <a:rPr lang="ja-JP" altLang="ja-JP" sz="800"/>
              <a:t>Facebook</a:t>
            </a:r>
            <a:r>
              <a:rPr lang="ja-JP" sz="800"/>
              <a:t>ページを作成。フリーペーパーを</a:t>
            </a:r>
            <a:r>
              <a:rPr lang="ja-JP" altLang="ja-JP" sz="800"/>
              <a:t>1</a:t>
            </a:r>
            <a:r>
              <a:rPr lang="ja-JP" sz="800"/>
              <a:t>万部程度を作っている県内の大学生組織とコラボしてスタート。</a:t>
            </a:r>
          </a:p>
        </p:txBody>
      </p:sp>
      <p:sp>
        <p:nvSpPr>
          <p:cNvPr id="11284" name="Shape 50"/>
          <p:cNvSpPr txBox="1">
            <a:spLocks noChangeArrowheads="1"/>
          </p:cNvSpPr>
          <p:nvPr/>
        </p:nvSpPr>
        <p:spPr bwMode="auto">
          <a:xfrm>
            <a:off x="719138" y="1697038"/>
            <a:ext cx="758825" cy="157162"/>
          </a:xfrm>
          <a:prstGeom prst="rect">
            <a:avLst/>
          </a:prstGeom>
          <a:noFill/>
          <a:ln w="9525">
            <a:noFill/>
            <a:miter lim="800000"/>
            <a:headEnd/>
            <a:tailEnd/>
          </a:ln>
        </p:spPr>
        <p:txBody>
          <a:bodyPr lIns="91425" tIns="91425" rIns="91425" bIns="91425" anchor="ctr"/>
          <a:lstStyle/>
          <a:p>
            <a:pPr>
              <a:lnSpc>
                <a:spcPct val="115000"/>
              </a:lnSpc>
            </a:pPr>
            <a:r>
              <a:rPr lang="ja-JP" sz="1000" b="1"/>
              <a:t>内藤 氏</a:t>
            </a:r>
          </a:p>
        </p:txBody>
      </p:sp>
      <p:sp>
        <p:nvSpPr>
          <p:cNvPr id="11285" name="Shape 51"/>
          <p:cNvSpPr txBox="1">
            <a:spLocks noChangeArrowheads="1"/>
          </p:cNvSpPr>
          <p:nvPr/>
        </p:nvSpPr>
        <p:spPr bwMode="auto">
          <a:xfrm>
            <a:off x="5989638" y="2122488"/>
            <a:ext cx="2133600" cy="847725"/>
          </a:xfrm>
          <a:prstGeom prst="rect">
            <a:avLst/>
          </a:prstGeom>
          <a:noFill/>
          <a:ln w="9525">
            <a:noFill/>
            <a:miter lim="800000"/>
            <a:headEnd/>
            <a:tailEnd/>
          </a:ln>
        </p:spPr>
        <p:txBody>
          <a:bodyPr lIns="91425" tIns="91425" rIns="91425" bIns="91425"/>
          <a:lstStyle/>
          <a:p>
            <a:r>
              <a:rPr lang="ja-JP" sz="800" dirty="0"/>
              <a:t>大学生が取材するというスタイルで作成している。外の人が中の</a:t>
            </a:r>
            <a:r>
              <a:rPr lang="ja-JP" sz="800" dirty="0">
                <a:solidFill>
                  <a:schemeClr val="tx1"/>
                </a:solidFill>
              </a:rPr>
              <a:t>人を取材することで第三者目線が得られる。大学生が発信する為、読者の目線が暖かい。</a:t>
            </a:r>
            <a:r>
              <a:rPr lang="ja-JP" altLang="ja-JP" sz="800" dirty="0">
                <a:solidFill>
                  <a:schemeClr val="tx1"/>
                </a:solidFill>
              </a:rPr>
              <a:t>2400</a:t>
            </a:r>
            <a:r>
              <a:rPr lang="ja-JP" sz="800" dirty="0">
                <a:solidFill>
                  <a:schemeClr val="tx1"/>
                </a:solidFill>
              </a:rPr>
              <a:t>いい</a:t>
            </a:r>
            <a:r>
              <a:rPr lang="ja-JP" sz="800" dirty="0"/>
              <a:t>ね！を獲得。</a:t>
            </a:r>
          </a:p>
        </p:txBody>
      </p:sp>
      <p:sp>
        <p:nvSpPr>
          <p:cNvPr id="11286" name="Shape 52"/>
          <p:cNvSpPr>
            <a:spLocks noChangeArrowheads="1"/>
          </p:cNvSpPr>
          <p:nvPr/>
        </p:nvSpPr>
        <p:spPr bwMode="auto">
          <a:xfrm>
            <a:off x="4327525" y="1971675"/>
            <a:ext cx="3746500" cy="157163"/>
          </a:xfrm>
          <a:prstGeom prst="rect">
            <a:avLst/>
          </a:prstGeom>
          <a:solidFill>
            <a:srgbClr val="70DBCE"/>
          </a:solidFill>
          <a:ln w="9525">
            <a:noFill/>
            <a:miter lim="800000"/>
            <a:headEnd/>
            <a:tailEnd/>
          </a:ln>
        </p:spPr>
        <p:txBody>
          <a:bodyPr lIns="91425" tIns="91425" rIns="91425" bIns="91425" anchor="ctr"/>
          <a:lstStyle/>
          <a:p>
            <a:r>
              <a:rPr lang="ja-JP" sz="800" b="1"/>
              <a:t>静岡県の組織内広報の取り組み（現在）</a:t>
            </a:r>
          </a:p>
        </p:txBody>
      </p:sp>
      <p:sp>
        <p:nvSpPr>
          <p:cNvPr id="11287" name="Shape 53"/>
          <p:cNvSpPr txBox="1">
            <a:spLocks noChangeArrowheads="1"/>
          </p:cNvSpPr>
          <p:nvPr/>
        </p:nvSpPr>
        <p:spPr bwMode="auto">
          <a:xfrm>
            <a:off x="1235075" y="4195763"/>
            <a:ext cx="1397000" cy="644525"/>
          </a:xfrm>
          <a:prstGeom prst="rect">
            <a:avLst/>
          </a:prstGeom>
          <a:noFill/>
          <a:ln w="9525">
            <a:noFill/>
            <a:miter lim="800000"/>
            <a:headEnd/>
            <a:tailEnd/>
          </a:ln>
        </p:spPr>
        <p:txBody>
          <a:bodyPr lIns="91425" tIns="91425" rIns="91425" bIns="91425"/>
          <a:lstStyle/>
          <a:p>
            <a:r>
              <a:rPr lang="ja-JP" sz="800"/>
              <a:t>参加対象者は子育てがテーマの</a:t>
            </a:r>
            <a:r>
              <a:rPr lang="ja-JP" altLang="ja-JP" sz="800"/>
              <a:t>NPO</a:t>
            </a:r>
            <a:r>
              <a:rPr lang="ja-JP" sz="800"/>
              <a:t>なので、お母さん世代が中心とだが、女性に限らずファミリーであると考えている。</a:t>
            </a:r>
          </a:p>
        </p:txBody>
      </p:sp>
      <p:sp>
        <p:nvSpPr>
          <p:cNvPr id="11288" name="Shape 54"/>
          <p:cNvSpPr txBox="1">
            <a:spLocks noChangeArrowheads="1"/>
          </p:cNvSpPr>
          <p:nvPr/>
        </p:nvSpPr>
        <p:spPr bwMode="auto">
          <a:xfrm>
            <a:off x="1235075" y="3633788"/>
            <a:ext cx="1368425" cy="547687"/>
          </a:xfrm>
          <a:prstGeom prst="rect">
            <a:avLst/>
          </a:prstGeom>
          <a:noFill/>
          <a:ln w="9525">
            <a:noFill/>
            <a:miter lim="800000"/>
            <a:headEnd/>
            <a:tailEnd/>
          </a:ln>
        </p:spPr>
        <p:txBody>
          <a:bodyPr lIns="91425" tIns="91425" rIns="91425" bIns="91425"/>
          <a:lstStyle/>
          <a:p>
            <a:r>
              <a:rPr lang="ja-JP" altLang="ja-JP" sz="800"/>
              <a:t>NPO</a:t>
            </a:r>
            <a:r>
              <a:rPr lang="ja-JP" sz="800"/>
              <a:t>法人は全国で数万あるが、私達は平均的な規模の組織。活動地域は浜松を中心としている。</a:t>
            </a:r>
          </a:p>
        </p:txBody>
      </p:sp>
      <p:sp>
        <p:nvSpPr>
          <p:cNvPr id="11289" name="Shape 55"/>
          <p:cNvSpPr txBox="1">
            <a:spLocks noChangeArrowheads="1"/>
          </p:cNvSpPr>
          <p:nvPr/>
        </p:nvSpPr>
        <p:spPr bwMode="auto">
          <a:xfrm>
            <a:off x="733425" y="3195638"/>
            <a:ext cx="627063" cy="157162"/>
          </a:xfrm>
          <a:prstGeom prst="rect">
            <a:avLst/>
          </a:prstGeom>
          <a:noFill/>
          <a:ln w="9525">
            <a:noFill/>
            <a:miter lim="800000"/>
            <a:headEnd/>
            <a:tailEnd/>
          </a:ln>
        </p:spPr>
        <p:txBody>
          <a:bodyPr lIns="91425" tIns="91425" rIns="91425" bIns="91425" anchor="ctr"/>
          <a:lstStyle/>
          <a:p>
            <a:pPr>
              <a:lnSpc>
                <a:spcPct val="115000"/>
              </a:lnSpc>
            </a:pPr>
            <a:r>
              <a:rPr lang="ja-JP" sz="1000" b="1"/>
              <a:t>原田 氏</a:t>
            </a:r>
          </a:p>
        </p:txBody>
      </p:sp>
      <p:sp>
        <p:nvSpPr>
          <p:cNvPr id="11290" name="Shape 56"/>
          <p:cNvSpPr txBox="1">
            <a:spLocks noChangeArrowheads="1"/>
          </p:cNvSpPr>
          <p:nvPr/>
        </p:nvSpPr>
        <p:spPr bwMode="auto">
          <a:xfrm>
            <a:off x="2603500" y="3636963"/>
            <a:ext cx="1368425" cy="1135062"/>
          </a:xfrm>
          <a:prstGeom prst="rect">
            <a:avLst/>
          </a:prstGeom>
          <a:noFill/>
          <a:ln w="9525">
            <a:noFill/>
            <a:miter lim="800000"/>
            <a:headEnd/>
            <a:tailEnd/>
          </a:ln>
        </p:spPr>
        <p:txBody>
          <a:bodyPr lIns="91425" tIns="91425" rIns="91425" bIns="91425"/>
          <a:lstStyle/>
          <a:p>
            <a:r>
              <a:rPr lang="ja-JP" sz="800"/>
              <a:t>指定管理者であり、</a:t>
            </a:r>
            <a:r>
              <a:rPr lang="ja-JP" altLang="ja-JP" sz="800"/>
              <a:t>15</a:t>
            </a:r>
            <a:r>
              <a:rPr lang="ja-JP" sz="800"/>
              <a:t>名程度雇用している。また、サポーターは数千人いる。なお、浜松市は</a:t>
            </a:r>
            <a:r>
              <a:rPr lang="ja-JP" altLang="ja-JP" sz="800"/>
              <a:t>80</a:t>
            </a:r>
            <a:r>
              <a:rPr lang="ja-JP" sz="800"/>
              <a:t>万人程度の人口がおり、年間</a:t>
            </a:r>
            <a:r>
              <a:rPr lang="ja-JP" altLang="ja-JP" sz="800"/>
              <a:t>7000</a:t>
            </a:r>
            <a:r>
              <a:rPr lang="ja-JP" sz="800"/>
              <a:t>人程度の子供が生まれている。</a:t>
            </a:r>
          </a:p>
        </p:txBody>
      </p:sp>
      <p:sp>
        <p:nvSpPr>
          <p:cNvPr id="11291" name="Shape 57"/>
          <p:cNvSpPr txBox="1">
            <a:spLocks noChangeArrowheads="1"/>
          </p:cNvSpPr>
          <p:nvPr/>
        </p:nvSpPr>
        <p:spPr bwMode="auto">
          <a:xfrm>
            <a:off x="3905250" y="3609975"/>
            <a:ext cx="1333500" cy="674688"/>
          </a:xfrm>
          <a:prstGeom prst="rect">
            <a:avLst/>
          </a:prstGeom>
          <a:noFill/>
          <a:ln w="9525">
            <a:noFill/>
            <a:miter lim="800000"/>
            <a:headEnd/>
            <a:tailEnd/>
          </a:ln>
        </p:spPr>
        <p:txBody>
          <a:bodyPr lIns="91425" tIns="91425" rIns="91425" bIns="91425"/>
          <a:lstStyle/>
          <a:p>
            <a:r>
              <a:rPr lang="ja-JP" sz="800" dirty="0"/>
              <a:t>全国で初の浜松市</a:t>
            </a:r>
            <a:r>
              <a:rPr lang="ja-JP" sz="800" dirty="0" smtClean="0"/>
              <a:t>と</a:t>
            </a:r>
            <a:r>
              <a:rPr lang="ja-JP" altLang="en-US" sz="800" dirty="0" smtClean="0">
                <a:solidFill>
                  <a:schemeClr val="tx1"/>
                </a:solidFill>
              </a:rPr>
              <a:t>協働</a:t>
            </a:r>
            <a:r>
              <a:rPr lang="ja-JP" sz="800" dirty="0" smtClean="0">
                <a:solidFill>
                  <a:schemeClr val="tx1"/>
                </a:solidFill>
              </a:rPr>
              <a:t>で</a:t>
            </a:r>
            <a:r>
              <a:rPr lang="ja-JP" sz="800" dirty="0">
                <a:solidFill>
                  <a:schemeClr val="tx1"/>
                </a:solidFill>
              </a:rPr>
              <a:t>子育てに関するウェブサイトを運営している。</a:t>
            </a:r>
          </a:p>
        </p:txBody>
      </p:sp>
      <p:sp>
        <p:nvSpPr>
          <p:cNvPr id="11292" name="Shape 58"/>
          <p:cNvSpPr txBox="1">
            <a:spLocks noChangeArrowheads="1"/>
          </p:cNvSpPr>
          <p:nvPr/>
        </p:nvSpPr>
        <p:spPr bwMode="auto">
          <a:xfrm>
            <a:off x="5334000" y="3633788"/>
            <a:ext cx="1541463" cy="947737"/>
          </a:xfrm>
          <a:prstGeom prst="rect">
            <a:avLst/>
          </a:prstGeom>
          <a:noFill/>
          <a:ln w="9525">
            <a:noFill/>
            <a:miter lim="800000"/>
            <a:headEnd/>
            <a:tailEnd/>
          </a:ln>
        </p:spPr>
        <p:txBody>
          <a:bodyPr lIns="91425" tIns="91425" rIns="91425" bIns="91425"/>
          <a:lstStyle/>
          <a:p>
            <a:r>
              <a:rPr lang="ja-JP" sz="800"/>
              <a:t>ミッションに合わないものはやらないという方針。スタッフの人数が少なく意識があっている。</a:t>
            </a:r>
          </a:p>
        </p:txBody>
      </p:sp>
      <p:sp>
        <p:nvSpPr>
          <p:cNvPr id="11293" name="Shape 59"/>
          <p:cNvSpPr txBox="1">
            <a:spLocks noChangeArrowheads="1"/>
          </p:cNvSpPr>
          <p:nvPr/>
        </p:nvSpPr>
        <p:spPr bwMode="auto">
          <a:xfrm>
            <a:off x="6940550" y="3619500"/>
            <a:ext cx="1747838" cy="947738"/>
          </a:xfrm>
          <a:prstGeom prst="rect">
            <a:avLst/>
          </a:prstGeom>
          <a:noFill/>
          <a:ln w="9525">
            <a:noFill/>
            <a:miter lim="800000"/>
            <a:headEnd/>
            <a:tailEnd/>
          </a:ln>
        </p:spPr>
        <p:txBody>
          <a:bodyPr lIns="91425" tIns="91425" rIns="91425" bIns="91425"/>
          <a:lstStyle/>
          <a:p>
            <a:r>
              <a:rPr lang="ja-JP" sz="800"/>
              <a:t>立ち上げ時は一生懸命がんばるが、運営が続くためには工夫が必要。ビジョンミッションを再考しなければいけないタイミングなのかもしれない。</a:t>
            </a:r>
          </a:p>
        </p:txBody>
      </p:sp>
      <p:sp>
        <p:nvSpPr>
          <p:cNvPr id="11294" name="Shape 60"/>
          <p:cNvSpPr txBox="1">
            <a:spLocks noChangeArrowheads="1"/>
          </p:cNvSpPr>
          <p:nvPr/>
        </p:nvSpPr>
        <p:spPr bwMode="auto">
          <a:xfrm>
            <a:off x="5348288" y="4310063"/>
            <a:ext cx="1397000" cy="684212"/>
          </a:xfrm>
          <a:prstGeom prst="rect">
            <a:avLst/>
          </a:prstGeom>
          <a:noFill/>
          <a:ln w="9525">
            <a:noFill/>
            <a:miter lim="800000"/>
            <a:headEnd/>
            <a:tailEnd/>
          </a:ln>
        </p:spPr>
        <p:txBody>
          <a:bodyPr lIns="91425" tIns="91425" rIns="91425" bIns="91425"/>
          <a:lstStyle/>
          <a:p>
            <a:r>
              <a:rPr lang="ja-JP" sz="800"/>
              <a:t>スタッフとの共有が重要。週に一度かならずスタッフミーティングを実施している。</a:t>
            </a:r>
          </a:p>
        </p:txBody>
      </p:sp>
      <p:sp>
        <p:nvSpPr>
          <p:cNvPr id="11295" name="Shape 61"/>
          <p:cNvSpPr>
            <a:spLocks noChangeArrowheads="1"/>
          </p:cNvSpPr>
          <p:nvPr/>
        </p:nvSpPr>
        <p:spPr bwMode="auto">
          <a:xfrm>
            <a:off x="5457825" y="3462338"/>
            <a:ext cx="1331913" cy="157162"/>
          </a:xfrm>
          <a:prstGeom prst="rect">
            <a:avLst/>
          </a:prstGeom>
          <a:solidFill>
            <a:srgbClr val="70DBCE"/>
          </a:solidFill>
          <a:ln w="9525">
            <a:noFill/>
            <a:miter lim="800000"/>
            <a:headEnd/>
            <a:tailEnd/>
          </a:ln>
        </p:spPr>
        <p:txBody>
          <a:bodyPr lIns="91425" tIns="91425" rIns="91425" bIns="91425" anchor="ctr"/>
          <a:lstStyle/>
          <a:p>
            <a:r>
              <a:rPr lang="ja-JP" sz="900" b="1"/>
              <a:t>組織の理念について</a:t>
            </a:r>
          </a:p>
        </p:txBody>
      </p:sp>
      <p:sp>
        <p:nvSpPr>
          <p:cNvPr id="11296" name="Shape 62"/>
          <p:cNvSpPr>
            <a:spLocks noChangeArrowheads="1"/>
          </p:cNvSpPr>
          <p:nvPr/>
        </p:nvSpPr>
        <p:spPr bwMode="auto">
          <a:xfrm>
            <a:off x="6994525" y="3462338"/>
            <a:ext cx="1541463" cy="157162"/>
          </a:xfrm>
          <a:prstGeom prst="rect">
            <a:avLst/>
          </a:prstGeom>
          <a:solidFill>
            <a:srgbClr val="70DBCE"/>
          </a:solidFill>
          <a:ln w="9525">
            <a:noFill/>
            <a:miter lim="800000"/>
            <a:headEnd/>
            <a:tailEnd/>
          </a:ln>
        </p:spPr>
        <p:txBody>
          <a:bodyPr lIns="91425" tIns="91425" rIns="91425" bIns="91425" anchor="ctr"/>
          <a:lstStyle/>
          <a:p>
            <a:r>
              <a:rPr lang="ja-JP" sz="900" b="1"/>
              <a:t>課題</a:t>
            </a:r>
          </a:p>
        </p:txBody>
      </p:sp>
      <p:sp>
        <p:nvSpPr>
          <p:cNvPr id="11297" name="Shape 63"/>
          <p:cNvSpPr>
            <a:spLocks noChangeArrowheads="1"/>
          </p:cNvSpPr>
          <p:nvPr/>
        </p:nvSpPr>
        <p:spPr bwMode="auto">
          <a:xfrm>
            <a:off x="104775" y="1127125"/>
            <a:ext cx="628650" cy="628650"/>
          </a:xfrm>
          <a:prstGeom prst="ellipse">
            <a:avLst/>
          </a:prstGeom>
          <a:solidFill>
            <a:srgbClr val="70DBCE"/>
          </a:solidFill>
          <a:ln w="9525">
            <a:noFill/>
            <a:round/>
            <a:headEnd/>
            <a:tailEnd/>
          </a:ln>
        </p:spPr>
        <p:txBody>
          <a:bodyPr lIns="91425" tIns="91425" rIns="91425" bIns="91425" anchor="ctr"/>
          <a:lstStyle/>
          <a:p>
            <a:pPr algn="ctr"/>
            <a:endParaRPr lang="ja-JP" altLang="en-US" sz="3000">
              <a:solidFill>
                <a:srgbClr val="FFFFFF"/>
              </a:solidFill>
            </a:endParaRPr>
          </a:p>
        </p:txBody>
      </p:sp>
      <p:sp>
        <p:nvSpPr>
          <p:cNvPr id="11298" name="Shape 64"/>
          <p:cNvSpPr txBox="1">
            <a:spLocks noChangeArrowheads="1"/>
          </p:cNvSpPr>
          <p:nvPr/>
        </p:nvSpPr>
        <p:spPr bwMode="auto">
          <a:xfrm>
            <a:off x="263525" y="1241425"/>
            <a:ext cx="1985963" cy="328613"/>
          </a:xfrm>
          <a:prstGeom prst="rect">
            <a:avLst/>
          </a:prstGeom>
          <a:noFill/>
          <a:ln w="9525">
            <a:noFill/>
            <a:miter lim="800000"/>
            <a:headEnd/>
            <a:tailEnd/>
          </a:ln>
        </p:spPr>
        <p:txBody>
          <a:bodyPr lIns="91425" tIns="91425" rIns="91425" bIns="91425"/>
          <a:lstStyle/>
          <a:p>
            <a:r>
              <a:rPr lang="ja-JP" sz="1100" b="1"/>
              <a:t>登壇者の方の取り組み紹介</a:t>
            </a:r>
          </a:p>
        </p:txBody>
      </p:sp>
      <p:cxnSp>
        <p:nvCxnSpPr>
          <p:cNvPr id="11299" name="Shape 65"/>
          <p:cNvCxnSpPr>
            <a:cxnSpLocks noChangeShapeType="1"/>
          </p:cNvCxnSpPr>
          <p:nvPr/>
        </p:nvCxnSpPr>
        <p:spPr bwMode="auto">
          <a:xfrm>
            <a:off x="600075" y="3084513"/>
            <a:ext cx="7993063" cy="0"/>
          </a:xfrm>
          <a:prstGeom prst="straightConnector1">
            <a:avLst/>
          </a:prstGeom>
          <a:noFill/>
          <a:ln w="19050">
            <a:solidFill>
              <a:srgbClr val="70DBCE"/>
            </a:solidFill>
            <a:prstDash val="dot"/>
            <a:round/>
            <a:headEnd type="none" w="lg" len="lg"/>
            <a:tailEnd type="none" w="lg" len="lg"/>
          </a:ln>
        </p:spPr>
      </p:cxnSp>
      <p:cxnSp>
        <p:nvCxnSpPr>
          <p:cNvPr id="11300" name="Shape 66"/>
          <p:cNvCxnSpPr>
            <a:cxnSpLocks noChangeShapeType="1"/>
          </p:cNvCxnSpPr>
          <p:nvPr/>
        </p:nvCxnSpPr>
        <p:spPr bwMode="auto">
          <a:xfrm>
            <a:off x="600075" y="5037138"/>
            <a:ext cx="7993063" cy="0"/>
          </a:xfrm>
          <a:prstGeom prst="straightConnector1">
            <a:avLst/>
          </a:prstGeom>
          <a:noFill/>
          <a:ln w="19050">
            <a:solidFill>
              <a:srgbClr val="70DBCE"/>
            </a:solidFill>
            <a:prstDash val="dot"/>
            <a:round/>
            <a:headEnd type="none" w="lg" len="lg"/>
            <a:tailEnd type="none" w="lg" len="lg"/>
          </a:ln>
        </p:spPr>
      </p:cxnSp>
      <p:sp>
        <p:nvSpPr>
          <p:cNvPr id="67" name="Shape 67"/>
          <p:cNvSpPr txBox="1"/>
          <p:nvPr/>
        </p:nvSpPr>
        <p:spPr>
          <a:xfrm>
            <a:off x="1234625" y="5551575"/>
            <a:ext cx="1640100" cy="1135199"/>
          </a:xfrm>
          <a:prstGeom prst="rect">
            <a:avLst/>
          </a:prstGeom>
          <a:noFill/>
          <a:ln>
            <a:noFill/>
          </a:ln>
        </p:spPr>
        <p:txBody>
          <a:bodyPr lIns="91425" tIns="91425" rIns="91425" bIns="91425"/>
          <a:lstStyle/>
          <a:p>
            <a:pPr fontAlgn="auto">
              <a:spcBef>
                <a:spcPts val="0"/>
              </a:spcBef>
              <a:spcAft>
                <a:spcPts val="0"/>
              </a:spcAft>
              <a:defRPr/>
            </a:pPr>
            <a:r>
              <a:rPr lang="ja" sz="900" kern="0" dirty="0">
                <a:solidFill>
                  <a:schemeClr val="dk1"/>
                </a:solidFill>
                <a:latin typeface="Arial"/>
                <a:cs typeface="Arial"/>
                <a:sym typeface="Arial"/>
              </a:rPr>
              <a:t>コーポレートフィロソフィー（企業理念）を持つことのメリットの一つは、組織の意思決定に影響</a:t>
            </a:r>
            <a:r>
              <a:rPr lang="ja-JP" altLang="en-US" sz="900" kern="0" dirty="0">
                <a:solidFill>
                  <a:schemeClr val="tx1"/>
                </a:solidFill>
                <a:latin typeface="Arial"/>
                <a:ea typeface="Arial"/>
                <a:cs typeface="Arial"/>
                <a:sym typeface="Arial"/>
              </a:rPr>
              <a:t>を与え</a:t>
            </a:r>
            <a:r>
              <a:rPr lang="ja-JP" altLang="en-US" sz="900" kern="0" dirty="0" smtClean="0">
                <a:solidFill>
                  <a:schemeClr val="tx1"/>
                </a:solidFill>
                <a:latin typeface="Arial"/>
                <a:ea typeface="Arial"/>
                <a:cs typeface="Arial"/>
                <a:sym typeface="Arial"/>
              </a:rPr>
              <a:t>、仕事</a:t>
            </a:r>
            <a:r>
              <a:rPr lang="ja-JP" altLang="en-US" sz="900" kern="0" dirty="0">
                <a:solidFill>
                  <a:schemeClr val="tx1"/>
                </a:solidFill>
                <a:latin typeface="Arial"/>
                <a:ea typeface="Arial"/>
                <a:cs typeface="Arial"/>
                <a:sym typeface="Arial"/>
              </a:rPr>
              <a:t>（商品・</a:t>
            </a:r>
            <a:r>
              <a:rPr lang="ja" sz="900" kern="0" dirty="0">
                <a:solidFill>
                  <a:schemeClr val="tx1"/>
                </a:solidFill>
                <a:latin typeface="Arial"/>
                <a:cs typeface="Arial"/>
                <a:sym typeface="Arial"/>
              </a:rPr>
              <a:t>サービス</a:t>
            </a:r>
            <a:r>
              <a:rPr lang="ja-JP" altLang="en-US" sz="900" kern="0" dirty="0">
                <a:solidFill>
                  <a:schemeClr val="tx1"/>
                </a:solidFill>
                <a:latin typeface="Arial"/>
                <a:ea typeface="Arial"/>
                <a:cs typeface="Arial"/>
                <a:sym typeface="Arial"/>
              </a:rPr>
              <a:t>）</a:t>
            </a:r>
            <a:r>
              <a:rPr lang="ja" sz="900" kern="0" dirty="0">
                <a:solidFill>
                  <a:schemeClr val="tx1"/>
                </a:solidFill>
                <a:latin typeface="Arial"/>
                <a:cs typeface="Arial"/>
                <a:sym typeface="Arial"/>
              </a:rPr>
              <a:t>の質が均質化する</a:t>
            </a:r>
            <a:r>
              <a:rPr lang="ja-JP" altLang="en-US" sz="900" kern="0" dirty="0">
                <a:solidFill>
                  <a:schemeClr val="tx1"/>
                </a:solidFill>
                <a:latin typeface="Arial"/>
                <a:ea typeface="Arial"/>
                <a:cs typeface="Arial"/>
                <a:sym typeface="Arial"/>
              </a:rPr>
              <a:t>こと</a:t>
            </a:r>
            <a:r>
              <a:rPr lang="ja" sz="900" kern="0" dirty="0">
                <a:solidFill>
                  <a:schemeClr val="tx1"/>
                </a:solidFill>
                <a:latin typeface="Arial"/>
                <a:cs typeface="Arial"/>
                <a:sym typeface="Arial"/>
              </a:rPr>
              <a:t>。</a:t>
            </a:r>
          </a:p>
        </p:txBody>
      </p:sp>
      <p:sp>
        <p:nvSpPr>
          <p:cNvPr id="11302" name="Shape 68"/>
          <p:cNvSpPr txBox="1">
            <a:spLocks noChangeArrowheads="1"/>
          </p:cNvSpPr>
          <p:nvPr/>
        </p:nvSpPr>
        <p:spPr bwMode="auto">
          <a:xfrm>
            <a:off x="661988" y="5180013"/>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下平  氏</a:t>
            </a:r>
          </a:p>
        </p:txBody>
      </p:sp>
      <p:sp>
        <p:nvSpPr>
          <p:cNvPr id="11303" name="Shape 69"/>
          <p:cNvSpPr txBox="1">
            <a:spLocks noChangeArrowheads="1"/>
          </p:cNvSpPr>
          <p:nvPr/>
        </p:nvSpPr>
        <p:spPr bwMode="auto">
          <a:xfrm>
            <a:off x="5230813" y="5465763"/>
            <a:ext cx="1244600" cy="663575"/>
          </a:xfrm>
          <a:prstGeom prst="rect">
            <a:avLst/>
          </a:prstGeom>
          <a:noFill/>
          <a:ln w="9525">
            <a:noFill/>
            <a:miter lim="800000"/>
            <a:headEnd/>
            <a:tailEnd/>
          </a:ln>
        </p:spPr>
        <p:txBody>
          <a:bodyPr lIns="91425" tIns="91425" rIns="91425" bIns="91425"/>
          <a:lstStyle/>
          <a:p>
            <a:endParaRPr lang="ja-JP" altLang="en-US" sz="900"/>
          </a:p>
        </p:txBody>
      </p:sp>
      <p:sp>
        <p:nvSpPr>
          <p:cNvPr id="70" name="Shape 70"/>
          <p:cNvSpPr txBox="1"/>
          <p:nvPr/>
        </p:nvSpPr>
        <p:spPr>
          <a:xfrm>
            <a:off x="2874712" y="5525650"/>
            <a:ext cx="1755900" cy="1041000"/>
          </a:xfrm>
          <a:prstGeom prst="rect">
            <a:avLst/>
          </a:prstGeom>
          <a:noFill/>
          <a:ln>
            <a:noFill/>
          </a:ln>
        </p:spPr>
        <p:txBody>
          <a:bodyPr lIns="91425" tIns="91425" rIns="91425" bIns="91425"/>
          <a:lstStyle/>
          <a:p>
            <a:pPr fontAlgn="auto">
              <a:spcBef>
                <a:spcPts val="0"/>
              </a:spcBef>
              <a:spcAft>
                <a:spcPts val="0"/>
              </a:spcAft>
              <a:defRPr/>
            </a:pPr>
            <a:r>
              <a:rPr lang="ja" sz="900" kern="0" dirty="0">
                <a:solidFill>
                  <a:schemeClr val="dk1"/>
                </a:solidFill>
                <a:latin typeface="Arial"/>
                <a:cs typeface="Arial"/>
                <a:sym typeface="Arial"/>
              </a:rPr>
              <a:t>どの組織体も理念が浸透</a:t>
            </a:r>
            <a:r>
              <a:rPr lang="ja" sz="900" kern="0" dirty="0">
                <a:solidFill>
                  <a:schemeClr val="tx1"/>
                </a:solidFill>
                <a:latin typeface="Arial"/>
                <a:cs typeface="Arial"/>
                <a:sym typeface="Arial"/>
              </a:rPr>
              <a:t>しないという課題がある。</a:t>
            </a:r>
            <a:r>
              <a:rPr lang="ja-JP" altLang="en-US" sz="900" kern="0" dirty="0">
                <a:solidFill>
                  <a:schemeClr val="tx1"/>
                </a:solidFill>
                <a:latin typeface="Arial"/>
                <a:ea typeface="Arial"/>
                <a:cs typeface="Arial"/>
                <a:sym typeface="Arial"/>
              </a:rPr>
              <a:t>その理由として、</a:t>
            </a:r>
            <a:r>
              <a:rPr lang="ja" sz="900" kern="0" dirty="0">
                <a:solidFill>
                  <a:schemeClr val="tx1"/>
                </a:solidFill>
                <a:latin typeface="Arial"/>
                <a:cs typeface="Arial"/>
                <a:sym typeface="Arial"/>
              </a:rPr>
              <a:t>理念は抽象度が</a:t>
            </a:r>
            <a:r>
              <a:rPr lang="ja" sz="900" kern="0" dirty="0" smtClean="0">
                <a:solidFill>
                  <a:schemeClr val="tx1"/>
                </a:solidFill>
                <a:latin typeface="Arial"/>
                <a:cs typeface="Arial"/>
                <a:sym typeface="Arial"/>
              </a:rPr>
              <a:t>高い</a:t>
            </a:r>
            <a:r>
              <a:rPr lang="ja-JP" altLang="en-US" sz="900" kern="0" dirty="0" smtClean="0">
                <a:solidFill>
                  <a:schemeClr val="tx1"/>
                </a:solidFill>
                <a:latin typeface="Arial"/>
                <a:ea typeface="Arial"/>
                <a:cs typeface="Arial"/>
                <a:sym typeface="Arial"/>
              </a:rPr>
              <a:t>仕事</a:t>
            </a:r>
            <a:r>
              <a:rPr lang="ja-JP" altLang="en-US" sz="900" kern="0" dirty="0">
                <a:solidFill>
                  <a:schemeClr val="tx1"/>
                </a:solidFill>
                <a:latin typeface="Arial"/>
                <a:ea typeface="Arial"/>
                <a:cs typeface="Arial"/>
                <a:sym typeface="Arial"/>
              </a:rPr>
              <a:t>のなかで理念に立ち返る機会が少ないことがあげられる</a:t>
            </a:r>
            <a:r>
              <a:rPr lang="ja-JP" altLang="en-US" sz="900" kern="0" dirty="0" smtClean="0">
                <a:solidFill>
                  <a:schemeClr val="tx1"/>
                </a:solidFill>
                <a:latin typeface="Arial"/>
                <a:ea typeface="Arial"/>
                <a:cs typeface="Arial"/>
                <a:sym typeface="Arial"/>
              </a:rPr>
              <a:t>。</a:t>
            </a:r>
            <a:r>
              <a:rPr lang="ja" sz="900" kern="0" dirty="0" smtClean="0">
                <a:solidFill>
                  <a:schemeClr val="tx1"/>
                </a:solidFill>
                <a:latin typeface="Arial"/>
                <a:cs typeface="Arial"/>
                <a:sym typeface="Arial"/>
              </a:rPr>
              <a:t>仕事</a:t>
            </a:r>
            <a:r>
              <a:rPr lang="ja" sz="900" kern="0" dirty="0">
                <a:solidFill>
                  <a:schemeClr val="tx1"/>
                </a:solidFill>
                <a:latin typeface="Arial"/>
                <a:cs typeface="Arial"/>
                <a:sym typeface="Arial"/>
              </a:rPr>
              <a:t>に結びつけることが重要。</a:t>
            </a:r>
          </a:p>
        </p:txBody>
      </p:sp>
      <p:sp>
        <p:nvSpPr>
          <p:cNvPr id="11305" name="Shape 71"/>
          <p:cNvSpPr txBox="1">
            <a:spLocks noChangeArrowheads="1"/>
          </p:cNvSpPr>
          <p:nvPr/>
        </p:nvSpPr>
        <p:spPr bwMode="auto">
          <a:xfrm>
            <a:off x="4665663" y="5670550"/>
            <a:ext cx="2057400" cy="1135063"/>
          </a:xfrm>
          <a:prstGeom prst="rect">
            <a:avLst/>
          </a:prstGeom>
          <a:noFill/>
          <a:ln w="9525">
            <a:noFill/>
            <a:miter lim="800000"/>
            <a:headEnd/>
            <a:tailEnd/>
          </a:ln>
        </p:spPr>
        <p:txBody>
          <a:bodyPr lIns="91425" tIns="91425" rIns="91425" bIns="91425"/>
          <a:lstStyle/>
          <a:p>
            <a:pPr>
              <a:buClr>
                <a:srgbClr val="000000"/>
              </a:buClr>
              <a:buSzPct val="122000"/>
              <a:buFont typeface="Arial" charset="0"/>
              <a:buNone/>
            </a:pPr>
            <a:r>
              <a:rPr lang="ja-JP" sz="900"/>
              <a:t>理念とは、普遍性があり当たり前のものであり、だれもが実践できるものであるべき。コーポレートコミュニケーションは伝えることが目的に思われがちであるが、どのような行動変容をもたらすかが重要。</a:t>
            </a:r>
          </a:p>
          <a:p>
            <a:endParaRPr lang="ja-JP" altLang="en-US" sz="900"/>
          </a:p>
        </p:txBody>
      </p:sp>
      <p:sp>
        <p:nvSpPr>
          <p:cNvPr id="11306" name="Shape 72"/>
          <p:cNvSpPr txBox="1">
            <a:spLocks noChangeArrowheads="1"/>
          </p:cNvSpPr>
          <p:nvPr/>
        </p:nvSpPr>
        <p:spPr bwMode="auto">
          <a:xfrm>
            <a:off x="6432550" y="5684838"/>
            <a:ext cx="1603375" cy="976312"/>
          </a:xfrm>
          <a:prstGeom prst="rect">
            <a:avLst/>
          </a:prstGeom>
          <a:noFill/>
          <a:ln w="9525">
            <a:noFill/>
            <a:miter lim="800000"/>
            <a:headEnd/>
            <a:tailEnd/>
          </a:ln>
        </p:spPr>
        <p:txBody>
          <a:bodyPr lIns="91425" tIns="91425" rIns="91425" bIns="91425"/>
          <a:lstStyle/>
          <a:p>
            <a:endParaRPr lang="ja-JP" altLang="en-US" sz="900"/>
          </a:p>
        </p:txBody>
      </p:sp>
      <p:sp>
        <p:nvSpPr>
          <p:cNvPr id="11307" name="Shape 73"/>
          <p:cNvSpPr>
            <a:spLocks noChangeArrowheads="1"/>
          </p:cNvSpPr>
          <p:nvPr/>
        </p:nvSpPr>
        <p:spPr bwMode="auto">
          <a:xfrm>
            <a:off x="1235075" y="1971675"/>
            <a:ext cx="2925763" cy="157163"/>
          </a:xfrm>
          <a:prstGeom prst="rect">
            <a:avLst/>
          </a:prstGeom>
          <a:solidFill>
            <a:srgbClr val="70DBCE"/>
          </a:solidFill>
          <a:ln w="9525">
            <a:noFill/>
            <a:miter lim="800000"/>
            <a:headEnd/>
            <a:tailEnd/>
          </a:ln>
        </p:spPr>
        <p:txBody>
          <a:bodyPr lIns="91425" tIns="91425" rIns="91425" bIns="91425" anchor="ctr"/>
          <a:lstStyle/>
          <a:p>
            <a:r>
              <a:rPr lang="ja-JP" sz="800" b="1"/>
              <a:t>静岡県の組織内広報の取り組み（過去）</a:t>
            </a:r>
          </a:p>
        </p:txBody>
      </p:sp>
      <p:sp>
        <p:nvSpPr>
          <p:cNvPr id="11308" name="Shape 74"/>
          <p:cNvSpPr>
            <a:spLocks noChangeArrowheads="1"/>
          </p:cNvSpPr>
          <p:nvPr/>
        </p:nvSpPr>
        <p:spPr bwMode="auto">
          <a:xfrm>
            <a:off x="1235075" y="3462338"/>
            <a:ext cx="4019550" cy="157162"/>
          </a:xfrm>
          <a:prstGeom prst="rect">
            <a:avLst/>
          </a:prstGeom>
          <a:solidFill>
            <a:srgbClr val="70DBCE"/>
          </a:solidFill>
          <a:ln w="9525">
            <a:noFill/>
            <a:miter lim="800000"/>
            <a:headEnd/>
            <a:tailEnd/>
          </a:ln>
        </p:spPr>
        <p:txBody>
          <a:bodyPr lIns="91425" tIns="91425" rIns="91425" bIns="91425" anchor="ctr"/>
          <a:lstStyle/>
          <a:p>
            <a:r>
              <a:rPr lang="ja-JP" sz="900" b="1"/>
              <a:t>運営している</a:t>
            </a:r>
            <a:r>
              <a:rPr lang="ja-JP" altLang="ja-JP" sz="900" b="1"/>
              <a:t>NPO</a:t>
            </a:r>
            <a:r>
              <a:rPr lang="ja-JP" sz="900" b="1"/>
              <a:t>の概要</a:t>
            </a:r>
          </a:p>
        </p:txBody>
      </p:sp>
      <p:sp>
        <p:nvSpPr>
          <p:cNvPr id="11309" name="Shape 75"/>
          <p:cNvSpPr>
            <a:spLocks noChangeArrowheads="1"/>
          </p:cNvSpPr>
          <p:nvPr/>
        </p:nvSpPr>
        <p:spPr bwMode="auto">
          <a:xfrm>
            <a:off x="1235075" y="5416550"/>
            <a:ext cx="3333750" cy="157163"/>
          </a:xfrm>
          <a:prstGeom prst="rect">
            <a:avLst/>
          </a:prstGeom>
          <a:solidFill>
            <a:srgbClr val="70DBCE"/>
          </a:solidFill>
          <a:ln w="9525">
            <a:noFill/>
            <a:miter lim="800000"/>
            <a:headEnd/>
            <a:tailEnd/>
          </a:ln>
        </p:spPr>
        <p:txBody>
          <a:bodyPr lIns="91425" tIns="91425" rIns="91425" bIns="91425" anchor="ctr"/>
          <a:lstStyle/>
          <a:p>
            <a:r>
              <a:rPr lang="ja-JP" sz="900" b="1"/>
              <a:t>企業理念の役割と課題とは</a:t>
            </a:r>
          </a:p>
        </p:txBody>
      </p:sp>
      <p:sp>
        <p:nvSpPr>
          <p:cNvPr id="11310" name="Shape 76"/>
          <p:cNvSpPr>
            <a:spLocks noChangeArrowheads="1"/>
          </p:cNvSpPr>
          <p:nvPr/>
        </p:nvSpPr>
        <p:spPr bwMode="auto">
          <a:xfrm>
            <a:off x="4748213" y="5416550"/>
            <a:ext cx="3787775" cy="157163"/>
          </a:xfrm>
          <a:prstGeom prst="rect">
            <a:avLst/>
          </a:prstGeom>
          <a:solidFill>
            <a:srgbClr val="70DBCE"/>
          </a:solidFill>
          <a:ln w="9525">
            <a:noFill/>
            <a:miter lim="800000"/>
            <a:headEnd/>
            <a:tailEnd/>
          </a:ln>
        </p:spPr>
        <p:txBody>
          <a:bodyPr lIns="91425" tIns="91425" rIns="91425" bIns="91425" anchor="ctr"/>
          <a:lstStyle/>
          <a:p>
            <a:r>
              <a:rPr lang="ja-JP" sz="900" b="1"/>
              <a:t>企業理念を実務に生かすための取り組み</a:t>
            </a:r>
          </a:p>
        </p:txBody>
      </p:sp>
      <p:sp>
        <p:nvSpPr>
          <p:cNvPr id="11311" name="Shape 77"/>
          <p:cNvSpPr txBox="1">
            <a:spLocks noChangeArrowheads="1"/>
          </p:cNvSpPr>
          <p:nvPr/>
        </p:nvSpPr>
        <p:spPr bwMode="auto">
          <a:xfrm>
            <a:off x="6723063" y="5594350"/>
            <a:ext cx="1785937" cy="1135063"/>
          </a:xfrm>
          <a:prstGeom prst="rect">
            <a:avLst/>
          </a:prstGeom>
          <a:noFill/>
          <a:ln w="9525">
            <a:noFill/>
            <a:miter lim="800000"/>
            <a:headEnd/>
            <a:tailEnd/>
          </a:ln>
        </p:spPr>
        <p:txBody>
          <a:bodyPr lIns="91425" tIns="91425" rIns="91425" bIns="91425"/>
          <a:lstStyle/>
          <a:p>
            <a:r>
              <a:rPr lang="ja-JP" sz="900"/>
              <a:t>企業理念を実務に生かすためのワークショップをグローバルに開催している。ワークショップは部署ごとに実施しており、。事務局がプログラムを設計している。</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hape 82"/>
          <p:cNvSpPr>
            <a:spLocks noChangeArrowheads="1"/>
          </p:cNvSpPr>
          <p:nvPr/>
        </p:nvSpPr>
        <p:spPr bwMode="auto">
          <a:xfrm>
            <a:off x="5859463" y="1860550"/>
            <a:ext cx="2401887" cy="4805363"/>
          </a:xfrm>
          <a:prstGeom prst="roundRect">
            <a:avLst>
              <a:gd name="adj" fmla="val 8810"/>
            </a:avLst>
          </a:prstGeom>
          <a:noFill/>
          <a:ln w="19050">
            <a:solidFill>
              <a:srgbClr val="EFEFEF"/>
            </a:solidFill>
            <a:round/>
            <a:headEnd/>
            <a:tailEnd/>
          </a:ln>
        </p:spPr>
        <p:txBody>
          <a:bodyPr lIns="91425" tIns="91425" rIns="91425" bIns="91425" anchor="ctr"/>
          <a:lstStyle/>
          <a:p>
            <a:endParaRPr lang="ja-JP" altLang="en-US"/>
          </a:p>
        </p:txBody>
      </p:sp>
      <p:sp>
        <p:nvSpPr>
          <p:cNvPr id="13314" name="Shape 83"/>
          <p:cNvSpPr>
            <a:spLocks noChangeArrowheads="1"/>
          </p:cNvSpPr>
          <p:nvPr/>
        </p:nvSpPr>
        <p:spPr bwMode="auto">
          <a:xfrm>
            <a:off x="522288" y="1816100"/>
            <a:ext cx="2403475" cy="1416050"/>
          </a:xfrm>
          <a:prstGeom prst="roundRect">
            <a:avLst>
              <a:gd name="adj" fmla="val 8810"/>
            </a:avLst>
          </a:prstGeom>
          <a:noFill/>
          <a:ln w="19050">
            <a:solidFill>
              <a:srgbClr val="EFEFEF"/>
            </a:solidFill>
            <a:round/>
            <a:headEnd/>
            <a:tailEnd/>
          </a:ln>
        </p:spPr>
        <p:txBody>
          <a:bodyPr lIns="91425" tIns="91425" rIns="91425" bIns="91425" anchor="ctr"/>
          <a:lstStyle/>
          <a:p>
            <a:endParaRPr lang="ja-JP" altLang="en-US"/>
          </a:p>
        </p:txBody>
      </p:sp>
      <p:sp>
        <p:nvSpPr>
          <p:cNvPr id="13315" name="Shape 84"/>
          <p:cNvSpPr>
            <a:spLocks noChangeArrowheads="1"/>
          </p:cNvSpPr>
          <p:nvPr/>
        </p:nvSpPr>
        <p:spPr bwMode="auto">
          <a:xfrm>
            <a:off x="3214688" y="4551363"/>
            <a:ext cx="2403475" cy="2195512"/>
          </a:xfrm>
          <a:prstGeom prst="roundRect">
            <a:avLst>
              <a:gd name="adj" fmla="val 8810"/>
            </a:avLst>
          </a:prstGeom>
          <a:noFill/>
          <a:ln w="19050">
            <a:solidFill>
              <a:srgbClr val="EFEFEF"/>
            </a:solidFill>
            <a:round/>
            <a:headEnd/>
            <a:tailEnd/>
          </a:ln>
        </p:spPr>
        <p:txBody>
          <a:bodyPr lIns="91425" tIns="91425" rIns="91425" bIns="91425" anchor="ctr"/>
          <a:lstStyle/>
          <a:p>
            <a:endParaRPr lang="ja-JP" altLang="en-US"/>
          </a:p>
        </p:txBody>
      </p:sp>
      <p:sp>
        <p:nvSpPr>
          <p:cNvPr id="13316" name="Shape 85"/>
          <p:cNvSpPr>
            <a:spLocks noChangeArrowheads="1"/>
          </p:cNvSpPr>
          <p:nvPr/>
        </p:nvSpPr>
        <p:spPr bwMode="auto">
          <a:xfrm>
            <a:off x="3214688" y="1860550"/>
            <a:ext cx="2403475" cy="2566988"/>
          </a:xfrm>
          <a:prstGeom prst="roundRect">
            <a:avLst>
              <a:gd name="adj" fmla="val 8810"/>
            </a:avLst>
          </a:prstGeom>
          <a:noFill/>
          <a:ln w="19050">
            <a:solidFill>
              <a:srgbClr val="EFEFEF"/>
            </a:solidFill>
            <a:round/>
            <a:headEnd/>
            <a:tailEnd/>
          </a:ln>
        </p:spPr>
        <p:txBody>
          <a:bodyPr lIns="91425" tIns="91425" rIns="91425" bIns="91425" anchor="ctr"/>
          <a:lstStyle/>
          <a:p>
            <a:endParaRPr lang="ja-JP" altLang="en-US"/>
          </a:p>
        </p:txBody>
      </p:sp>
      <p:sp>
        <p:nvSpPr>
          <p:cNvPr id="13317" name="Shape 86"/>
          <p:cNvSpPr txBox="1">
            <a:spLocks noChangeArrowheads="1"/>
          </p:cNvSpPr>
          <p:nvPr/>
        </p:nvSpPr>
        <p:spPr bwMode="auto">
          <a:xfrm>
            <a:off x="520700" y="2065338"/>
            <a:ext cx="2695575" cy="319087"/>
          </a:xfrm>
          <a:prstGeom prst="rect">
            <a:avLst/>
          </a:prstGeom>
          <a:noFill/>
          <a:ln w="9525">
            <a:noFill/>
            <a:miter lim="800000"/>
            <a:headEnd/>
            <a:tailEnd/>
          </a:ln>
        </p:spPr>
        <p:txBody>
          <a:bodyPr lIns="91425" tIns="91425" rIns="91425" bIns="91425"/>
          <a:lstStyle/>
          <a:p>
            <a:r>
              <a:rPr lang="ja-JP" sz="1100" b="1"/>
              <a:t>ミッションとはどういうもの？</a:t>
            </a:r>
          </a:p>
        </p:txBody>
      </p:sp>
      <p:sp>
        <p:nvSpPr>
          <p:cNvPr id="13318" name="Shape 87"/>
          <p:cNvSpPr txBox="1">
            <a:spLocks noChangeArrowheads="1"/>
          </p:cNvSpPr>
          <p:nvPr/>
        </p:nvSpPr>
        <p:spPr bwMode="auto">
          <a:xfrm>
            <a:off x="496888" y="2443163"/>
            <a:ext cx="2303462" cy="688975"/>
          </a:xfrm>
          <a:prstGeom prst="rect">
            <a:avLst/>
          </a:prstGeom>
          <a:noFill/>
          <a:ln w="9525">
            <a:noFill/>
            <a:miter lim="800000"/>
            <a:headEnd/>
            <a:tailEnd/>
          </a:ln>
        </p:spPr>
        <p:txBody>
          <a:bodyPr lIns="91425" tIns="91425" rIns="91425" bIns="91425"/>
          <a:lstStyle/>
          <a:p>
            <a:r>
              <a:rPr lang="ja-JP" altLang="en-US" sz="1100" dirty="0" smtClean="0">
                <a:solidFill>
                  <a:schemeClr val="tx1"/>
                </a:solidFill>
              </a:rPr>
              <a:t>行政、学校、企業、地域、当事者との連携を計り、子育ての課題解決を計る</a:t>
            </a:r>
            <a:endParaRPr lang="ja-JP" sz="1100" dirty="0">
              <a:solidFill>
                <a:schemeClr val="tx1"/>
              </a:solidFill>
            </a:endParaRPr>
          </a:p>
        </p:txBody>
      </p:sp>
      <p:sp>
        <p:nvSpPr>
          <p:cNvPr id="13319" name="Shape 88"/>
          <p:cNvSpPr txBox="1">
            <a:spLocks noChangeArrowheads="1"/>
          </p:cNvSpPr>
          <p:nvPr/>
        </p:nvSpPr>
        <p:spPr bwMode="auto">
          <a:xfrm>
            <a:off x="355600" y="382588"/>
            <a:ext cx="3000375"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Keynote &amp; Panel Discussion</a:t>
            </a:r>
          </a:p>
        </p:txBody>
      </p:sp>
      <p:sp>
        <p:nvSpPr>
          <p:cNvPr id="13320" name="Shape 89"/>
          <p:cNvSpPr>
            <a:spLocks noChangeArrowheads="1"/>
          </p:cNvSpPr>
          <p:nvPr/>
        </p:nvSpPr>
        <p:spPr bwMode="auto">
          <a:xfrm flipH="1">
            <a:off x="0" y="0"/>
            <a:ext cx="306388"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3321" name="Shape 90"/>
          <p:cNvSpPr txBox="1">
            <a:spLocks noChangeArrowheads="1"/>
          </p:cNvSpPr>
          <p:nvPr/>
        </p:nvSpPr>
        <p:spPr bwMode="auto">
          <a:xfrm>
            <a:off x="331788" y="666750"/>
            <a:ext cx="2998787" cy="328613"/>
          </a:xfrm>
          <a:prstGeom prst="rect">
            <a:avLst/>
          </a:prstGeom>
          <a:noFill/>
          <a:ln w="9525">
            <a:noFill/>
            <a:miter lim="800000"/>
            <a:headEnd/>
            <a:tailEnd/>
          </a:ln>
        </p:spPr>
        <p:txBody>
          <a:bodyPr lIns="91425" tIns="91425" rIns="91425" bIns="91425" anchor="ctr"/>
          <a:lstStyle/>
          <a:p>
            <a:pPr>
              <a:lnSpc>
                <a:spcPct val="115000"/>
              </a:lnSpc>
            </a:pPr>
            <a:r>
              <a:rPr lang="ja-JP" sz="1200" b="1">
                <a:latin typeface="HiraKakuPro-W3"/>
                <a:ea typeface="HiraKakuPro-W3"/>
                <a:cs typeface="HiraKakuPro-W3"/>
                <a:sym typeface="HiraKakuPro-W3"/>
              </a:rPr>
              <a:t>人 が 育 つ 組 織 内 広 報 に 向 け て</a:t>
            </a:r>
          </a:p>
        </p:txBody>
      </p:sp>
      <p:sp>
        <p:nvSpPr>
          <p:cNvPr id="13322" name="Shape 91"/>
          <p:cNvSpPr txBox="1">
            <a:spLocks noChangeArrowheads="1"/>
          </p:cNvSpPr>
          <p:nvPr/>
        </p:nvSpPr>
        <p:spPr bwMode="auto">
          <a:xfrm>
            <a:off x="377666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下平 博文 氏</a:t>
            </a:r>
          </a:p>
        </p:txBody>
      </p:sp>
      <p:sp>
        <p:nvSpPr>
          <p:cNvPr id="13323" name="Shape 92"/>
          <p:cNvSpPr txBox="1">
            <a:spLocks noChangeArrowheads="1"/>
          </p:cNvSpPr>
          <p:nvPr/>
        </p:nvSpPr>
        <p:spPr bwMode="auto">
          <a:xfrm>
            <a:off x="3805238" y="758825"/>
            <a:ext cx="860425" cy="188913"/>
          </a:xfrm>
          <a:prstGeom prst="rect">
            <a:avLst/>
          </a:prstGeom>
          <a:noFill/>
          <a:ln w="9525">
            <a:noFill/>
            <a:miter lim="800000"/>
            <a:headEnd/>
            <a:tailEnd/>
          </a:ln>
        </p:spPr>
        <p:txBody>
          <a:bodyPr lIns="91425" tIns="91425" rIns="91425" bIns="91425" anchor="ctr"/>
          <a:lstStyle/>
          <a:p>
            <a:r>
              <a:rPr lang="ja-JP" sz="600"/>
              <a:t>花王</a:t>
            </a:r>
            <a:r>
              <a:rPr lang="ja-JP" altLang="ja-JP" sz="600"/>
              <a:t>(</a:t>
            </a:r>
            <a:r>
              <a:rPr lang="ja-JP" sz="600"/>
              <a:t>株</a:t>
            </a:r>
            <a:r>
              <a:rPr lang="ja-JP" altLang="ja-JP" sz="600"/>
              <a:t>)</a:t>
            </a:r>
          </a:p>
        </p:txBody>
      </p:sp>
      <p:sp>
        <p:nvSpPr>
          <p:cNvPr id="13324" name="Shape 93"/>
          <p:cNvSpPr txBox="1">
            <a:spLocks noChangeArrowheads="1"/>
          </p:cNvSpPr>
          <p:nvPr/>
        </p:nvSpPr>
        <p:spPr bwMode="auto">
          <a:xfrm>
            <a:off x="474821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内藤 圭吾 氏</a:t>
            </a:r>
          </a:p>
        </p:txBody>
      </p:sp>
      <p:sp>
        <p:nvSpPr>
          <p:cNvPr id="13325" name="Shape 94"/>
          <p:cNvSpPr txBox="1">
            <a:spLocks noChangeArrowheads="1"/>
          </p:cNvSpPr>
          <p:nvPr/>
        </p:nvSpPr>
        <p:spPr bwMode="auto">
          <a:xfrm>
            <a:off x="4748213" y="758825"/>
            <a:ext cx="860425" cy="188913"/>
          </a:xfrm>
          <a:prstGeom prst="rect">
            <a:avLst/>
          </a:prstGeom>
          <a:noFill/>
          <a:ln w="9525">
            <a:noFill/>
            <a:miter lim="800000"/>
            <a:headEnd/>
            <a:tailEnd/>
          </a:ln>
        </p:spPr>
        <p:txBody>
          <a:bodyPr lIns="91425" tIns="91425" rIns="91425" bIns="91425" anchor="ctr"/>
          <a:lstStyle/>
          <a:p>
            <a:r>
              <a:rPr lang="ja-JP" sz="600"/>
              <a:t>静岡県</a:t>
            </a:r>
          </a:p>
        </p:txBody>
      </p:sp>
      <p:sp>
        <p:nvSpPr>
          <p:cNvPr id="13326" name="Shape 95"/>
          <p:cNvSpPr txBox="1">
            <a:spLocks noChangeArrowheads="1"/>
          </p:cNvSpPr>
          <p:nvPr/>
        </p:nvSpPr>
        <p:spPr bwMode="auto">
          <a:xfrm>
            <a:off x="57150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原田 博子 氏</a:t>
            </a:r>
          </a:p>
        </p:txBody>
      </p:sp>
      <p:sp>
        <p:nvSpPr>
          <p:cNvPr id="13327" name="Shape 96"/>
          <p:cNvSpPr txBox="1">
            <a:spLocks noChangeArrowheads="1"/>
          </p:cNvSpPr>
          <p:nvPr/>
        </p:nvSpPr>
        <p:spPr bwMode="auto">
          <a:xfrm>
            <a:off x="5694363" y="758825"/>
            <a:ext cx="1747837" cy="188913"/>
          </a:xfrm>
          <a:prstGeom prst="rect">
            <a:avLst/>
          </a:prstGeom>
          <a:noFill/>
          <a:ln w="9525">
            <a:noFill/>
            <a:miter lim="800000"/>
            <a:headEnd/>
            <a:tailEnd/>
          </a:ln>
        </p:spPr>
        <p:txBody>
          <a:bodyPr lIns="91425" tIns="91425" rIns="91425" bIns="91425" anchor="ctr"/>
          <a:lstStyle/>
          <a:p>
            <a:r>
              <a:rPr lang="ja-JP" sz="600"/>
              <a:t>浜松子育てネットワークぴっぴ</a:t>
            </a:r>
          </a:p>
        </p:txBody>
      </p:sp>
      <p:sp>
        <p:nvSpPr>
          <p:cNvPr id="13328" name="Shape 97"/>
          <p:cNvSpPr txBox="1">
            <a:spLocks noChangeArrowheads="1"/>
          </p:cNvSpPr>
          <p:nvPr/>
        </p:nvSpPr>
        <p:spPr bwMode="auto">
          <a:xfrm>
            <a:off x="73533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石川慶子</a:t>
            </a:r>
          </a:p>
        </p:txBody>
      </p:sp>
      <p:sp>
        <p:nvSpPr>
          <p:cNvPr id="13329" name="Shape 98"/>
          <p:cNvSpPr txBox="1">
            <a:spLocks noChangeArrowheads="1"/>
          </p:cNvSpPr>
          <p:nvPr/>
        </p:nvSpPr>
        <p:spPr bwMode="auto">
          <a:xfrm>
            <a:off x="7337425" y="758825"/>
            <a:ext cx="1747838" cy="188913"/>
          </a:xfrm>
          <a:prstGeom prst="rect">
            <a:avLst/>
          </a:prstGeom>
          <a:noFill/>
          <a:ln w="9525">
            <a:noFill/>
            <a:miter lim="800000"/>
            <a:headEnd/>
            <a:tailEnd/>
          </a:ln>
        </p:spPr>
        <p:txBody>
          <a:bodyPr lIns="91425" tIns="91425" rIns="91425" bIns="91425" anchor="ctr"/>
          <a:lstStyle/>
          <a:p>
            <a:r>
              <a:rPr lang="ja-JP" altLang="ja-JP" sz="600"/>
              <a:t>PRAS</a:t>
            </a:r>
            <a:r>
              <a:rPr lang="ja-JP" sz="600"/>
              <a:t>理事</a:t>
            </a:r>
            <a:r>
              <a:rPr lang="ja-JP" altLang="ja-JP" sz="600"/>
              <a:t>/ </a:t>
            </a:r>
            <a:r>
              <a:rPr lang="ja-JP" sz="600"/>
              <a:t>広報コンサルタント</a:t>
            </a:r>
          </a:p>
        </p:txBody>
      </p:sp>
      <p:sp>
        <p:nvSpPr>
          <p:cNvPr id="13330" name="Shape 99"/>
          <p:cNvSpPr txBox="1">
            <a:spLocks noChangeArrowheads="1"/>
          </p:cNvSpPr>
          <p:nvPr/>
        </p:nvSpPr>
        <p:spPr bwMode="auto">
          <a:xfrm>
            <a:off x="3775075" y="354013"/>
            <a:ext cx="1071563"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Panelist</a:t>
            </a:r>
          </a:p>
        </p:txBody>
      </p:sp>
      <p:sp>
        <p:nvSpPr>
          <p:cNvPr id="13331" name="Shape 100"/>
          <p:cNvSpPr txBox="1">
            <a:spLocks noChangeArrowheads="1"/>
          </p:cNvSpPr>
          <p:nvPr/>
        </p:nvSpPr>
        <p:spPr bwMode="auto">
          <a:xfrm>
            <a:off x="7342188" y="354013"/>
            <a:ext cx="1071562"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Moderator</a:t>
            </a:r>
          </a:p>
        </p:txBody>
      </p:sp>
      <p:sp>
        <p:nvSpPr>
          <p:cNvPr id="13332" name="Shape 101"/>
          <p:cNvSpPr>
            <a:spLocks noChangeArrowheads="1"/>
          </p:cNvSpPr>
          <p:nvPr/>
        </p:nvSpPr>
        <p:spPr bwMode="auto">
          <a:xfrm flipH="1">
            <a:off x="377666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3333" name="Shape 102"/>
          <p:cNvSpPr>
            <a:spLocks noChangeArrowheads="1"/>
          </p:cNvSpPr>
          <p:nvPr/>
        </p:nvSpPr>
        <p:spPr bwMode="auto">
          <a:xfrm flipH="1">
            <a:off x="731361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3334" name="Shape 103"/>
          <p:cNvSpPr txBox="1">
            <a:spLocks noChangeArrowheads="1"/>
          </p:cNvSpPr>
          <p:nvPr/>
        </p:nvSpPr>
        <p:spPr bwMode="auto">
          <a:xfrm>
            <a:off x="3678238" y="52388"/>
            <a:ext cx="5364162" cy="285750"/>
          </a:xfrm>
          <a:prstGeom prst="rect">
            <a:avLst/>
          </a:prstGeom>
          <a:noFill/>
          <a:ln w="9525">
            <a:noFill/>
            <a:miter lim="800000"/>
            <a:headEnd/>
            <a:tailEnd/>
          </a:ln>
        </p:spPr>
        <p:txBody>
          <a:bodyPr lIns="91425" tIns="91425" rIns="91425" bIns="91425" anchor="ctr"/>
          <a:lstStyle/>
          <a:p>
            <a:pPr algn="r">
              <a:lnSpc>
                <a:spcPct val="115000"/>
              </a:lnSpc>
            </a:pPr>
            <a:r>
              <a:rPr lang="ja-JP" sz="600">
                <a:latin typeface="HiraKakuPro-W3"/>
                <a:ea typeface="HiraKakuPro-W3"/>
                <a:cs typeface="HiraKakuPro-W3"/>
                <a:sym typeface="HiraKakuPro-W3"/>
              </a:rPr>
              <a:t>公共コミュニケーション学会第</a:t>
            </a:r>
            <a:r>
              <a:rPr lang="ja-JP" altLang="ja-JP" sz="600">
                <a:latin typeface="HiraKakuPro-W3"/>
                <a:ea typeface="HiraKakuPro-W3"/>
                <a:cs typeface="HiraKakuPro-W3"/>
                <a:sym typeface="HiraKakuPro-W3"/>
              </a:rPr>
              <a:t>1</a:t>
            </a:r>
            <a:r>
              <a:rPr lang="ja-JP" sz="600">
                <a:latin typeface="HiraKakuPro-W3"/>
                <a:ea typeface="HiraKakuPro-W3"/>
                <a:cs typeface="HiraKakuPro-W3"/>
                <a:sym typeface="HiraKakuPro-W3"/>
              </a:rPr>
              <a:t>回事例交流・研究発表大会</a:t>
            </a:r>
          </a:p>
        </p:txBody>
      </p:sp>
      <p:sp>
        <p:nvSpPr>
          <p:cNvPr id="13335" name="Shape 104"/>
          <p:cNvSpPr txBox="1">
            <a:spLocks noChangeArrowheads="1"/>
          </p:cNvSpPr>
          <p:nvPr/>
        </p:nvSpPr>
        <p:spPr bwMode="auto">
          <a:xfrm>
            <a:off x="501650" y="3765550"/>
            <a:ext cx="1073150" cy="317500"/>
          </a:xfrm>
          <a:prstGeom prst="rect">
            <a:avLst/>
          </a:prstGeom>
          <a:noFill/>
          <a:ln w="9525">
            <a:noFill/>
            <a:miter lim="800000"/>
            <a:headEnd/>
            <a:tailEnd/>
          </a:ln>
        </p:spPr>
        <p:txBody>
          <a:bodyPr lIns="91425" tIns="91425" rIns="91425" bIns="91425"/>
          <a:lstStyle/>
          <a:p>
            <a:r>
              <a:rPr lang="ja-JP" sz="1100" b="1"/>
              <a:t>メディアは？</a:t>
            </a:r>
          </a:p>
        </p:txBody>
      </p:sp>
      <p:sp>
        <p:nvSpPr>
          <p:cNvPr id="13336" name="Shape 105"/>
          <p:cNvSpPr txBox="1">
            <a:spLocks noChangeArrowheads="1"/>
          </p:cNvSpPr>
          <p:nvPr/>
        </p:nvSpPr>
        <p:spPr bwMode="auto">
          <a:xfrm>
            <a:off x="547688" y="4037013"/>
            <a:ext cx="2247900" cy="552450"/>
          </a:xfrm>
          <a:prstGeom prst="rect">
            <a:avLst/>
          </a:prstGeom>
          <a:noFill/>
          <a:ln w="9525">
            <a:noFill/>
            <a:miter lim="800000"/>
            <a:headEnd/>
            <a:tailEnd/>
          </a:ln>
        </p:spPr>
        <p:txBody>
          <a:bodyPr lIns="91425" tIns="91425" rIns="91425" bIns="91425"/>
          <a:lstStyle/>
          <a:p>
            <a:r>
              <a:rPr lang="ja-JP" altLang="ja-JP" sz="1100" dirty="0"/>
              <a:t>Facebook, Line</a:t>
            </a:r>
            <a:r>
              <a:rPr lang="ja-JP" sz="1100" dirty="0" smtClean="0"/>
              <a:t>など</a:t>
            </a:r>
            <a:r>
              <a:rPr lang="ja-JP" altLang="en-US" sz="1100" dirty="0" smtClean="0">
                <a:solidFill>
                  <a:schemeClr val="tx1"/>
                </a:solidFill>
              </a:rPr>
              <a:t>適性に応じた様々な</a:t>
            </a:r>
            <a:r>
              <a:rPr lang="ja-JP" sz="1100" dirty="0" smtClean="0">
                <a:solidFill>
                  <a:schemeClr val="tx1"/>
                </a:solidFill>
              </a:rPr>
              <a:t>メディア</a:t>
            </a:r>
            <a:r>
              <a:rPr lang="ja-JP" sz="1100" dirty="0">
                <a:solidFill>
                  <a:schemeClr val="tx1"/>
                </a:solidFill>
              </a:rPr>
              <a:t>を使っている</a:t>
            </a:r>
            <a:r>
              <a:rPr lang="ja-JP" sz="1100" dirty="0"/>
              <a:t>。</a:t>
            </a:r>
          </a:p>
        </p:txBody>
      </p:sp>
      <p:sp>
        <p:nvSpPr>
          <p:cNvPr id="13337" name="Shape 106"/>
          <p:cNvSpPr txBox="1">
            <a:spLocks noChangeArrowheads="1"/>
          </p:cNvSpPr>
          <p:nvPr/>
        </p:nvSpPr>
        <p:spPr bwMode="auto">
          <a:xfrm>
            <a:off x="3303588" y="2022475"/>
            <a:ext cx="2695575" cy="319088"/>
          </a:xfrm>
          <a:prstGeom prst="rect">
            <a:avLst/>
          </a:prstGeom>
          <a:noFill/>
          <a:ln w="9525">
            <a:noFill/>
            <a:miter lim="800000"/>
            <a:headEnd/>
            <a:tailEnd/>
          </a:ln>
        </p:spPr>
        <p:txBody>
          <a:bodyPr lIns="91425" tIns="91425" rIns="91425" bIns="91425"/>
          <a:lstStyle/>
          <a:p>
            <a:r>
              <a:rPr lang="ja-JP" sz="1100" b="1"/>
              <a:t>県庁は理念を</a:t>
            </a:r>
          </a:p>
          <a:p>
            <a:r>
              <a:rPr lang="ja-JP" sz="1100" b="1"/>
              <a:t>持った方がよいのでは？</a:t>
            </a:r>
          </a:p>
        </p:txBody>
      </p:sp>
      <p:sp>
        <p:nvSpPr>
          <p:cNvPr id="13338" name="Shape 107"/>
          <p:cNvSpPr txBox="1">
            <a:spLocks noChangeArrowheads="1"/>
          </p:cNvSpPr>
          <p:nvPr/>
        </p:nvSpPr>
        <p:spPr bwMode="auto">
          <a:xfrm>
            <a:off x="3276600" y="2587625"/>
            <a:ext cx="2365375" cy="1011238"/>
          </a:xfrm>
          <a:prstGeom prst="rect">
            <a:avLst/>
          </a:prstGeom>
          <a:noFill/>
          <a:ln w="9525">
            <a:noFill/>
            <a:miter lim="800000"/>
            <a:headEnd/>
            <a:tailEnd/>
          </a:ln>
        </p:spPr>
        <p:txBody>
          <a:bodyPr lIns="91425" tIns="91425" rIns="91425" bIns="91425"/>
          <a:lstStyle/>
          <a:p>
            <a:r>
              <a:rPr lang="ja-JP" sz="1100" dirty="0">
                <a:solidFill>
                  <a:schemeClr val="tx1"/>
                </a:solidFill>
              </a:rPr>
              <a:t>知事が掲げる県政理念というものはあるが、民間企業の創業家の理念のように、知事が交代しても継続して掲げられるような理念というのはない。（地方自治法などに基づいた、職員の行動に対する倫理観はある）</a:t>
            </a:r>
          </a:p>
        </p:txBody>
      </p:sp>
      <p:sp>
        <p:nvSpPr>
          <p:cNvPr id="13340" name="Shape 109"/>
          <p:cNvSpPr txBox="1">
            <a:spLocks noChangeArrowheads="1"/>
          </p:cNvSpPr>
          <p:nvPr/>
        </p:nvSpPr>
        <p:spPr bwMode="auto">
          <a:xfrm>
            <a:off x="3243263" y="4716463"/>
            <a:ext cx="2695575" cy="457200"/>
          </a:xfrm>
          <a:prstGeom prst="rect">
            <a:avLst/>
          </a:prstGeom>
          <a:noFill/>
          <a:ln w="9525">
            <a:noFill/>
            <a:miter lim="800000"/>
            <a:headEnd/>
            <a:tailEnd/>
          </a:ln>
        </p:spPr>
        <p:txBody>
          <a:bodyPr lIns="91425" tIns="91425" rIns="91425" bIns="91425"/>
          <a:lstStyle/>
          <a:p>
            <a:r>
              <a:rPr lang="ja-JP" sz="1100" b="1"/>
              <a:t>知事が変わっても</a:t>
            </a:r>
          </a:p>
          <a:p>
            <a:r>
              <a:rPr lang="ja-JP" sz="1100" b="1"/>
              <a:t>変わらない明文化されたものはある？</a:t>
            </a:r>
          </a:p>
        </p:txBody>
      </p:sp>
      <p:sp>
        <p:nvSpPr>
          <p:cNvPr id="13341" name="Shape 110"/>
          <p:cNvSpPr txBox="1">
            <a:spLocks noChangeArrowheads="1"/>
          </p:cNvSpPr>
          <p:nvPr/>
        </p:nvSpPr>
        <p:spPr bwMode="auto">
          <a:xfrm>
            <a:off x="3214688" y="5259388"/>
            <a:ext cx="2459037" cy="1366837"/>
          </a:xfrm>
          <a:prstGeom prst="rect">
            <a:avLst/>
          </a:prstGeom>
          <a:noFill/>
          <a:ln w="9525">
            <a:noFill/>
            <a:miter lim="800000"/>
            <a:headEnd/>
            <a:tailEnd/>
          </a:ln>
        </p:spPr>
        <p:txBody>
          <a:bodyPr lIns="91425" tIns="91425" rIns="91425" bIns="91425"/>
          <a:lstStyle/>
          <a:p>
            <a:r>
              <a:rPr lang="ja-JP" sz="1100" dirty="0">
                <a:solidFill>
                  <a:schemeClr val="tx1"/>
                </a:solidFill>
              </a:rPr>
              <a:t>基本的に知事が変われば県政理念も変わる。今の知事の場合は、「富国有徳」が県政の基本理念。</a:t>
            </a:r>
            <a:endParaRPr lang="ja-JP" altLang="en-US" sz="1100" dirty="0">
              <a:solidFill>
                <a:schemeClr val="tx1"/>
              </a:solidFill>
            </a:endParaRPr>
          </a:p>
          <a:p>
            <a:r>
              <a:rPr lang="ja-JP" sz="1100" dirty="0">
                <a:solidFill>
                  <a:schemeClr val="tx1"/>
                </a:solidFill>
              </a:rPr>
              <a:t>職員だけでなく、県民に向けた理念である。地域づくりに県民の参加が不可欠なことから、県民も「インナー」とみなすことができる。</a:t>
            </a:r>
          </a:p>
        </p:txBody>
      </p:sp>
      <p:cxnSp>
        <p:nvCxnSpPr>
          <p:cNvPr id="13342" name="Shape 111"/>
          <p:cNvCxnSpPr>
            <a:cxnSpLocks noChangeShapeType="1"/>
          </p:cNvCxnSpPr>
          <p:nvPr/>
        </p:nvCxnSpPr>
        <p:spPr bwMode="auto">
          <a:xfrm>
            <a:off x="1504950" y="3197225"/>
            <a:ext cx="3175" cy="503238"/>
          </a:xfrm>
          <a:prstGeom prst="straightConnector1">
            <a:avLst/>
          </a:prstGeom>
          <a:noFill/>
          <a:ln w="9525">
            <a:solidFill>
              <a:srgbClr val="70DBCE"/>
            </a:solidFill>
            <a:round/>
            <a:headEnd type="oval" w="lg" len="lg"/>
            <a:tailEnd type="oval" w="lg" len="lg"/>
          </a:ln>
        </p:spPr>
      </p:cxnSp>
      <p:sp>
        <p:nvSpPr>
          <p:cNvPr id="112" name="Shape 112"/>
          <p:cNvSpPr txBox="1"/>
          <p:nvPr/>
        </p:nvSpPr>
        <p:spPr>
          <a:xfrm>
            <a:off x="5907650" y="3555795"/>
            <a:ext cx="2247000" cy="947699"/>
          </a:xfrm>
          <a:prstGeom prst="rect">
            <a:avLst/>
          </a:prstGeom>
          <a:noFill/>
          <a:ln>
            <a:noFill/>
          </a:ln>
        </p:spPr>
        <p:txBody>
          <a:bodyPr lIns="91425" tIns="91425" rIns="91425" bIns="91425"/>
          <a:lstStyle/>
          <a:p>
            <a:pPr fontAlgn="auto">
              <a:spcBef>
                <a:spcPts val="0"/>
              </a:spcBef>
              <a:spcAft>
                <a:spcPts val="0"/>
              </a:spcAft>
              <a:defRPr/>
            </a:pPr>
            <a:r>
              <a:rPr lang="ja" sz="1100" kern="0" dirty="0">
                <a:solidFill>
                  <a:schemeClr val="dk1"/>
                </a:solidFill>
                <a:latin typeface="Arial"/>
                <a:cs typeface="Arial"/>
                <a:sym typeface="Arial"/>
              </a:rPr>
              <a:t>職場単位</a:t>
            </a:r>
            <a:r>
              <a:rPr lang="ja-JP" altLang="en-US" sz="1100" kern="0" dirty="0" smtClean="0">
                <a:solidFill>
                  <a:schemeClr val="tx1"/>
                </a:solidFill>
                <a:latin typeface="Arial"/>
                <a:ea typeface="Arial"/>
                <a:cs typeface="Arial"/>
                <a:sym typeface="Arial"/>
              </a:rPr>
              <a:t>の</a:t>
            </a:r>
            <a:r>
              <a:rPr lang="ja" sz="1100" b="1" kern="0" dirty="0" smtClean="0">
                <a:solidFill>
                  <a:schemeClr val="tx1"/>
                </a:solidFill>
                <a:latin typeface="Arial"/>
                <a:cs typeface="Arial"/>
                <a:sym typeface="Arial"/>
              </a:rPr>
              <a:t>ワークショップ</a:t>
            </a:r>
            <a:r>
              <a:rPr lang="ja" sz="1100" b="1" kern="0" dirty="0">
                <a:solidFill>
                  <a:schemeClr val="tx1"/>
                </a:solidFill>
                <a:latin typeface="Arial"/>
                <a:cs typeface="Arial"/>
                <a:sym typeface="Arial"/>
              </a:rPr>
              <a:t>を通して、</a:t>
            </a:r>
            <a:r>
              <a:rPr lang="ja" sz="1100" kern="0" dirty="0">
                <a:solidFill>
                  <a:schemeClr val="tx1"/>
                </a:solidFill>
                <a:latin typeface="Arial"/>
                <a:cs typeface="Arial"/>
                <a:sym typeface="Arial"/>
              </a:rPr>
              <a:t>理念の</a:t>
            </a:r>
            <a:r>
              <a:rPr lang="ja-JP" altLang="en-US" sz="1100" kern="0" dirty="0">
                <a:solidFill>
                  <a:schemeClr val="tx1"/>
                </a:solidFill>
                <a:latin typeface="Arial"/>
                <a:ea typeface="Arial"/>
                <a:cs typeface="Arial"/>
                <a:sym typeface="Arial"/>
              </a:rPr>
              <a:t>共有をはかっている</a:t>
            </a:r>
            <a:r>
              <a:rPr lang="ja-JP" altLang="en-US" sz="1100" kern="0" dirty="0" smtClean="0">
                <a:solidFill>
                  <a:schemeClr val="tx1"/>
                </a:solidFill>
                <a:latin typeface="Arial"/>
                <a:ea typeface="Arial"/>
                <a:cs typeface="Arial"/>
                <a:sym typeface="Arial"/>
              </a:rPr>
              <a:t>。</a:t>
            </a:r>
            <a:r>
              <a:rPr lang="ja" sz="1100" kern="0" dirty="0" smtClean="0">
                <a:solidFill>
                  <a:schemeClr val="tx1"/>
                </a:solidFill>
                <a:latin typeface="Arial"/>
                <a:cs typeface="Arial"/>
                <a:sym typeface="Arial"/>
              </a:rPr>
              <a:t>実際</a:t>
            </a:r>
            <a:r>
              <a:rPr lang="ja" sz="1100" kern="0" dirty="0">
                <a:solidFill>
                  <a:schemeClr val="tx1"/>
                </a:solidFill>
                <a:latin typeface="Arial"/>
                <a:cs typeface="Arial"/>
                <a:sym typeface="Arial"/>
              </a:rPr>
              <a:t>の</a:t>
            </a:r>
            <a:r>
              <a:rPr lang="ja-JP" altLang="en-US" sz="1100" kern="0" dirty="0" smtClean="0">
                <a:solidFill>
                  <a:schemeClr val="tx1"/>
                </a:solidFill>
                <a:latin typeface="Arial"/>
                <a:ea typeface="Arial"/>
                <a:cs typeface="Arial"/>
                <a:sym typeface="Arial"/>
              </a:rPr>
              <a:t>仕事</a:t>
            </a:r>
            <a:r>
              <a:rPr lang="ja" sz="1100" kern="0" dirty="0" smtClean="0">
                <a:solidFill>
                  <a:schemeClr val="tx1"/>
                </a:solidFill>
                <a:latin typeface="Arial"/>
                <a:cs typeface="Arial"/>
                <a:sym typeface="Arial"/>
              </a:rPr>
              <a:t>に</a:t>
            </a:r>
            <a:r>
              <a:rPr lang="ja" sz="1100" kern="0" dirty="0">
                <a:solidFill>
                  <a:schemeClr val="tx1"/>
                </a:solidFill>
                <a:latin typeface="Arial"/>
                <a:cs typeface="Arial"/>
                <a:sym typeface="Arial"/>
              </a:rPr>
              <a:t>どう生かすことができるかを</a:t>
            </a:r>
            <a:r>
              <a:rPr lang="ja" sz="1100" kern="0" dirty="0">
                <a:solidFill>
                  <a:schemeClr val="dk1"/>
                </a:solidFill>
                <a:latin typeface="Arial"/>
                <a:cs typeface="Arial"/>
                <a:sym typeface="Arial"/>
              </a:rPr>
              <a:t>考える場となっている。</a:t>
            </a:r>
          </a:p>
        </p:txBody>
      </p:sp>
      <p:sp>
        <p:nvSpPr>
          <p:cNvPr id="113" name="Shape 113"/>
          <p:cNvSpPr txBox="1"/>
          <p:nvPr/>
        </p:nvSpPr>
        <p:spPr>
          <a:xfrm>
            <a:off x="5907650" y="2575620"/>
            <a:ext cx="2277300" cy="947699"/>
          </a:xfrm>
          <a:prstGeom prst="rect">
            <a:avLst/>
          </a:prstGeom>
          <a:noFill/>
          <a:ln>
            <a:noFill/>
          </a:ln>
        </p:spPr>
        <p:txBody>
          <a:bodyPr lIns="91425" tIns="91425" rIns="91425" bIns="91425"/>
          <a:lstStyle/>
          <a:p>
            <a:pPr fontAlgn="auto">
              <a:spcBef>
                <a:spcPts val="0"/>
              </a:spcBef>
              <a:spcAft>
                <a:spcPts val="0"/>
              </a:spcAft>
              <a:defRPr/>
            </a:pPr>
            <a:r>
              <a:rPr lang="ja" sz="1100" kern="0" dirty="0">
                <a:solidFill>
                  <a:schemeClr val="dk1"/>
                </a:solidFill>
                <a:latin typeface="Arial"/>
                <a:cs typeface="Arial"/>
                <a:sym typeface="Arial"/>
              </a:rPr>
              <a:t>花王の場合は、</a:t>
            </a:r>
            <a:r>
              <a:rPr lang="ja" sz="1100" kern="0" dirty="0">
                <a:solidFill>
                  <a:schemeClr val="tx1"/>
                </a:solidFill>
                <a:latin typeface="Arial"/>
                <a:cs typeface="Arial"/>
                <a:sym typeface="Arial"/>
              </a:rPr>
              <a:t>海外の</a:t>
            </a:r>
            <a:r>
              <a:rPr lang="ja-JP" altLang="en-US" sz="1100" kern="0" dirty="0">
                <a:solidFill>
                  <a:schemeClr val="tx1"/>
                </a:solidFill>
                <a:latin typeface="Arial"/>
                <a:ea typeface="Arial"/>
                <a:cs typeface="Arial"/>
                <a:sym typeface="Arial"/>
              </a:rPr>
              <a:t>企業の</a:t>
            </a:r>
            <a:r>
              <a:rPr lang="ja-JP" altLang="en-US" sz="1100" kern="0" dirty="0" smtClean="0">
                <a:solidFill>
                  <a:schemeClr val="tx1"/>
                </a:solidFill>
                <a:latin typeface="Arial"/>
                <a:ea typeface="Arial"/>
                <a:cs typeface="Arial"/>
                <a:sym typeface="Arial"/>
              </a:rPr>
              <a:t>多くに</a:t>
            </a:r>
            <a:r>
              <a:rPr lang="ja" sz="1100" kern="0" dirty="0" smtClean="0">
                <a:solidFill>
                  <a:schemeClr val="tx1"/>
                </a:solidFill>
                <a:latin typeface="Arial"/>
                <a:cs typeface="Arial"/>
                <a:sym typeface="Arial"/>
              </a:rPr>
              <a:t>「</a:t>
            </a:r>
            <a:r>
              <a:rPr lang="ja" sz="1100" kern="0" dirty="0">
                <a:solidFill>
                  <a:schemeClr val="tx1"/>
                </a:solidFill>
                <a:latin typeface="Arial"/>
                <a:cs typeface="Arial"/>
                <a:sym typeface="Arial"/>
              </a:rPr>
              <a:t>明文化された理念」があることを参考に、1995年に理念を明文化した。</a:t>
            </a:r>
          </a:p>
        </p:txBody>
      </p:sp>
      <p:sp>
        <p:nvSpPr>
          <p:cNvPr id="13345" name="Shape 114"/>
          <p:cNvSpPr txBox="1">
            <a:spLocks noChangeArrowheads="1"/>
          </p:cNvSpPr>
          <p:nvPr/>
        </p:nvSpPr>
        <p:spPr bwMode="auto">
          <a:xfrm>
            <a:off x="5907088" y="4630738"/>
            <a:ext cx="2247900" cy="814387"/>
          </a:xfrm>
          <a:prstGeom prst="rect">
            <a:avLst/>
          </a:prstGeom>
          <a:noFill/>
          <a:ln w="9525">
            <a:noFill/>
            <a:miter lim="800000"/>
            <a:headEnd/>
            <a:tailEnd/>
          </a:ln>
        </p:spPr>
        <p:txBody>
          <a:bodyPr lIns="91425" tIns="91425" rIns="91425" bIns="91425"/>
          <a:lstStyle/>
          <a:p>
            <a:r>
              <a:rPr lang="ja-JP" sz="1100"/>
              <a:t>ワークショップは問いかけを中心としたもの。理念は答えではなく、問いかけがつまっている。</a:t>
            </a:r>
          </a:p>
        </p:txBody>
      </p:sp>
      <p:sp>
        <p:nvSpPr>
          <p:cNvPr id="13346" name="Shape 115"/>
          <p:cNvSpPr txBox="1">
            <a:spLocks noChangeArrowheads="1"/>
          </p:cNvSpPr>
          <p:nvPr/>
        </p:nvSpPr>
        <p:spPr bwMode="auto">
          <a:xfrm>
            <a:off x="5907088" y="2074863"/>
            <a:ext cx="1309687" cy="503237"/>
          </a:xfrm>
          <a:prstGeom prst="rect">
            <a:avLst/>
          </a:prstGeom>
          <a:noFill/>
          <a:ln w="9525">
            <a:noFill/>
            <a:miter lim="800000"/>
            <a:headEnd/>
            <a:tailEnd/>
          </a:ln>
        </p:spPr>
        <p:txBody>
          <a:bodyPr lIns="91425" tIns="91425" rIns="91425" bIns="91425" anchor="ctr"/>
          <a:lstStyle/>
          <a:p>
            <a:pPr>
              <a:lnSpc>
                <a:spcPct val="115000"/>
              </a:lnSpc>
            </a:pPr>
            <a:r>
              <a:rPr lang="ja-JP" sz="1200" b="1"/>
              <a:t>花王の理念に</a:t>
            </a:r>
          </a:p>
          <a:p>
            <a:pPr>
              <a:lnSpc>
                <a:spcPct val="115000"/>
              </a:lnSpc>
            </a:pPr>
            <a:r>
              <a:rPr lang="ja-JP" sz="1200" b="1"/>
              <a:t>対する取り組み</a:t>
            </a:r>
          </a:p>
        </p:txBody>
      </p:sp>
      <p:sp>
        <p:nvSpPr>
          <p:cNvPr id="116" name="Shape 116"/>
          <p:cNvSpPr txBox="1"/>
          <p:nvPr/>
        </p:nvSpPr>
        <p:spPr>
          <a:xfrm>
            <a:off x="5926250" y="5480820"/>
            <a:ext cx="2247000" cy="947699"/>
          </a:xfrm>
          <a:prstGeom prst="rect">
            <a:avLst/>
          </a:prstGeom>
          <a:noFill/>
          <a:ln>
            <a:noFill/>
          </a:ln>
        </p:spPr>
        <p:txBody>
          <a:bodyPr lIns="91425" tIns="91425" rIns="91425" bIns="91425"/>
          <a:lstStyle/>
          <a:p>
            <a:pPr fontAlgn="auto">
              <a:spcBef>
                <a:spcPts val="0"/>
              </a:spcBef>
              <a:spcAft>
                <a:spcPts val="0"/>
              </a:spcAft>
              <a:defRPr/>
            </a:pPr>
            <a:r>
              <a:rPr lang="ja" sz="1100" kern="0" dirty="0">
                <a:solidFill>
                  <a:schemeClr val="dk1"/>
                </a:solidFill>
                <a:latin typeface="Arial"/>
                <a:cs typeface="Arial"/>
                <a:sym typeface="Arial"/>
              </a:rPr>
              <a:t>ワークショップはグローバルに実施。3年に1度は実施することをガイドラインに</a:t>
            </a:r>
            <a:r>
              <a:rPr lang="ja" sz="1100" strike="sngStrike" kern="0" dirty="0">
                <a:solidFill>
                  <a:schemeClr val="dk1"/>
                </a:solidFill>
                <a:latin typeface="Arial"/>
                <a:cs typeface="Arial"/>
                <a:sym typeface="Arial"/>
              </a:rPr>
              <a:t>記載</a:t>
            </a:r>
            <a:r>
              <a:rPr lang="ja" sz="1100" kern="0" dirty="0">
                <a:solidFill>
                  <a:schemeClr val="dk1"/>
                </a:solidFill>
                <a:latin typeface="Arial"/>
                <a:cs typeface="Arial"/>
                <a:sym typeface="Arial"/>
              </a:rPr>
              <a:t>している。</a:t>
            </a:r>
          </a:p>
        </p:txBody>
      </p:sp>
      <p:cxnSp>
        <p:nvCxnSpPr>
          <p:cNvPr id="13348" name="Shape 117"/>
          <p:cNvCxnSpPr>
            <a:cxnSpLocks noChangeShapeType="1"/>
          </p:cNvCxnSpPr>
          <p:nvPr/>
        </p:nvCxnSpPr>
        <p:spPr bwMode="auto">
          <a:xfrm>
            <a:off x="4264025" y="3978275"/>
            <a:ext cx="3175" cy="504825"/>
          </a:xfrm>
          <a:prstGeom prst="straightConnector1">
            <a:avLst/>
          </a:prstGeom>
          <a:noFill/>
          <a:ln w="9525">
            <a:solidFill>
              <a:srgbClr val="70DBCE"/>
            </a:solidFill>
            <a:round/>
            <a:headEnd type="oval" w="lg" len="lg"/>
            <a:tailEnd type="oval" w="lg" len="lg"/>
          </a:ln>
        </p:spPr>
      </p:cxnSp>
      <p:sp>
        <p:nvSpPr>
          <p:cNvPr id="13349" name="Shape 118"/>
          <p:cNvSpPr>
            <a:spLocks noChangeArrowheads="1"/>
          </p:cNvSpPr>
          <p:nvPr/>
        </p:nvSpPr>
        <p:spPr bwMode="auto">
          <a:xfrm>
            <a:off x="104775" y="1127125"/>
            <a:ext cx="628650" cy="628650"/>
          </a:xfrm>
          <a:prstGeom prst="ellipse">
            <a:avLst/>
          </a:prstGeom>
          <a:solidFill>
            <a:srgbClr val="70DBCE"/>
          </a:solidFill>
          <a:ln w="9525">
            <a:noFill/>
            <a:round/>
            <a:headEnd/>
            <a:tailEnd/>
          </a:ln>
        </p:spPr>
        <p:txBody>
          <a:bodyPr lIns="91425" tIns="91425" rIns="91425" bIns="91425" anchor="ctr"/>
          <a:lstStyle/>
          <a:p>
            <a:pPr algn="ctr"/>
            <a:endParaRPr lang="ja-JP" altLang="en-US" sz="3000">
              <a:solidFill>
                <a:srgbClr val="FFFFFF"/>
              </a:solidFill>
            </a:endParaRPr>
          </a:p>
        </p:txBody>
      </p:sp>
      <p:sp>
        <p:nvSpPr>
          <p:cNvPr id="13350" name="Shape 119"/>
          <p:cNvSpPr txBox="1">
            <a:spLocks noChangeArrowheads="1"/>
          </p:cNvSpPr>
          <p:nvPr/>
        </p:nvSpPr>
        <p:spPr bwMode="auto">
          <a:xfrm>
            <a:off x="263525" y="1241425"/>
            <a:ext cx="1641475" cy="328613"/>
          </a:xfrm>
          <a:prstGeom prst="rect">
            <a:avLst/>
          </a:prstGeom>
          <a:noFill/>
          <a:ln w="9525">
            <a:noFill/>
            <a:miter lim="800000"/>
            <a:headEnd/>
            <a:tailEnd/>
          </a:ln>
        </p:spPr>
        <p:txBody>
          <a:bodyPr lIns="91425" tIns="91425" rIns="91425" bIns="91425"/>
          <a:lstStyle/>
          <a:p>
            <a:r>
              <a:rPr lang="ja-JP" sz="1100" b="1"/>
              <a:t>登壇者間の質疑応答</a:t>
            </a:r>
          </a:p>
        </p:txBody>
      </p:sp>
      <p:sp>
        <p:nvSpPr>
          <p:cNvPr id="13351" name="Shape 120"/>
          <p:cNvSpPr>
            <a:spLocks noChangeArrowheads="1"/>
          </p:cNvSpPr>
          <p:nvPr/>
        </p:nvSpPr>
        <p:spPr bwMode="auto">
          <a:xfrm>
            <a:off x="522288" y="3703638"/>
            <a:ext cx="2403475" cy="1416050"/>
          </a:xfrm>
          <a:prstGeom prst="roundRect">
            <a:avLst>
              <a:gd name="adj" fmla="val 8810"/>
            </a:avLst>
          </a:prstGeom>
          <a:noFill/>
          <a:ln w="19050">
            <a:solidFill>
              <a:srgbClr val="EFEFEF"/>
            </a:solidFill>
            <a:round/>
            <a:headEnd/>
            <a:tailEnd/>
          </a:ln>
        </p:spPr>
        <p:txBody>
          <a:bodyPr lIns="91425" tIns="91425" rIns="91425" bIns="91425" anchor="ctr"/>
          <a:lstStyle/>
          <a:p>
            <a:endParaRPr lang="ja-JP" altLang="en-US"/>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125"/>
          <p:cNvSpPr>
            <a:spLocks noChangeArrowheads="1"/>
          </p:cNvSpPr>
          <p:nvPr/>
        </p:nvSpPr>
        <p:spPr bwMode="auto">
          <a:xfrm>
            <a:off x="257175" y="4229100"/>
            <a:ext cx="885825" cy="885825"/>
          </a:xfrm>
          <a:prstGeom prst="ellipse">
            <a:avLst/>
          </a:prstGeom>
          <a:solidFill>
            <a:srgbClr val="70DBCE"/>
          </a:solidFill>
          <a:ln w="9525">
            <a:noFill/>
            <a:round/>
            <a:headEnd/>
            <a:tailEnd/>
          </a:ln>
        </p:spPr>
        <p:txBody>
          <a:bodyPr lIns="91425" tIns="91425" rIns="91425" bIns="91425" anchor="ctr"/>
          <a:lstStyle/>
          <a:p>
            <a:pPr algn="ctr"/>
            <a:endParaRPr lang="ja-JP" altLang="en-US" sz="3000">
              <a:solidFill>
                <a:srgbClr val="FFFFFF"/>
              </a:solidFill>
            </a:endParaRPr>
          </a:p>
        </p:txBody>
      </p:sp>
      <p:sp>
        <p:nvSpPr>
          <p:cNvPr id="15362" name="Shape 126"/>
          <p:cNvSpPr txBox="1">
            <a:spLocks noChangeArrowheads="1"/>
          </p:cNvSpPr>
          <p:nvPr/>
        </p:nvSpPr>
        <p:spPr bwMode="auto">
          <a:xfrm>
            <a:off x="846138" y="2012950"/>
            <a:ext cx="2124075" cy="701675"/>
          </a:xfrm>
          <a:prstGeom prst="rect">
            <a:avLst/>
          </a:prstGeom>
          <a:noFill/>
          <a:ln w="9525">
            <a:noFill/>
            <a:miter lim="800000"/>
            <a:headEnd/>
            <a:tailEnd/>
          </a:ln>
        </p:spPr>
        <p:txBody>
          <a:bodyPr lIns="91425" tIns="91425" rIns="91425" bIns="91425"/>
          <a:lstStyle/>
          <a:p>
            <a:r>
              <a:rPr lang="ja-JP" sz="1100" b="1"/>
              <a:t>ワークショップを社内で実施することに対して評判は？</a:t>
            </a:r>
          </a:p>
        </p:txBody>
      </p:sp>
      <p:sp>
        <p:nvSpPr>
          <p:cNvPr id="15363" name="Shape 127"/>
          <p:cNvSpPr txBox="1">
            <a:spLocks noChangeArrowheads="1"/>
          </p:cNvSpPr>
          <p:nvPr/>
        </p:nvSpPr>
        <p:spPr bwMode="auto">
          <a:xfrm>
            <a:off x="3095625" y="2001838"/>
            <a:ext cx="2124075" cy="947737"/>
          </a:xfrm>
          <a:prstGeom prst="rect">
            <a:avLst/>
          </a:prstGeom>
          <a:noFill/>
          <a:ln w="9525">
            <a:noFill/>
            <a:miter lim="800000"/>
            <a:headEnd/>
            <a:tailEnd/>
          </a:ln>
        </p:spPr>
        <p:txBody>
          <a:bodyPr lIns="91425" tIns="91425" rIns="91425" bIns="91425"/>
          <a:lstStyle/>
          <a:p>
            <a:pPr>
              <a:buClr>
                <a:srgbClr val="000000"/>
              </a:buClr>
              <a:buSzPct val="100000"/>
              <a:buFont typeface="Arial" charset="0"/>
              <a:buNone/>
            </a:pPr>
            <a:r>
              <a:rPr lang="ja-JP" sz="1100" b="1"/>
              <a:t>部門単位でおこなっていることは共有しているのか</a:t>
            </a:r>
            <a:r>
              <a:rPr lang="ja-JP" altLang="ja-JP" sz="1100" b="1"/>
              <a:t>?</a:t>
            </a:r>
          </a:p>
          <a:p>
            <a:r>
              <a:rPr lang="ja-JP" sz="1100" b="1"/>
              <a:t>部門間のプロジェクトは実施ている？あるいはユーザとの議論は？</a:t>
            </a:r>
          </a:p>
        </p:txBody>
      </p:sp>
      <p:sp>
        <p:nvSpPr>
          <p:cNvPr id="15364" name="Shape 128"/>
          <p:cNvSpPr txBox="1">
            <a:spLocks noChangeArrowheads="1"/>
          </p:cNvSpPr>
          <p:nvPr/>
        </p:nvSpPr>
        <p:spPr bwMode="auto">
          <a:xfrm>
            <a:off x="3074988" y="3086100"/>
            <a:ext cx="2370137" cy="244475"/>
          </a:xfrm>
          <a:prstGeom prst="rect">
            <a:avLst/>
          </a:prstGeom>
          <a:noFill/>
          <a:ln w="9525">
            <a:noFill/>
            <a:miter lim="800000"/>
            <a:headEnd/>
            <a:tailEnd/>
          </a:ln>
        </p:spPr>
        <p:txBody>
          <a:bodyPr lIns="91425" tIns="91425" rIns="91425" bIns="91425"/>
          <a:lstStyle/>
          <a:p>
            <a:r>
              <a:rPr lang="ja-JP" sz="1100"/>
              <a:t>やりきれていないが実施したい。</a:t>
            </a:r>
          </a:p>
        </p:txBody>
      </p:sp>
      <p:sp>
        <p:nvSpPr>
          <p:cNvPr id="129" name="Shape 129"/>
          <p:cNvSpPr txBox="1"/>
          <p:nvPr/>
        </p:nvSpPr>
        <p:spPr>
          <a:xfrm>
            <a:off x="5790150" y="1944075"/>
            <a:ext cx="2176199" cy="947699"/>
          </a:xfrm>
          <a:prstGeom prst="rect">
            <a:avLst/>
          </a:prstGeom>
          <a:noFill/>
          <a:ln>
            <a:noFill/>
          </a:ln>
        </p:spPr>
        <p:txBody>
          <a:bodyPr lIns="91425" tIns="91425" rIns="91425" bIns="91425"/>
          <a:lstStyle/>
          <a:p>
            <a:pPr fontAlgn="auto">
              <a:spcBef>
                <a:spcPts val="0"/>
              </a:spcBef>
              <a:spcAft>
                <a:spcPts val="0"/>
              </a:spcAft>
              <a:defRPr/>
            </a:pPr>
            <a:r>
              <a:rPr lang="ja" sz="1100" b="1" strike="sngStrike" kern="0" dirty="0">
                <a:solidFill>
                  <a:schemeClr val="dk1"/>
                </a:solidFill>
                <a:latin typeface="Arial"/>
                <a:cs typeface="Arial"/>
                <a:sym typeface="Arial"/>
              </a:rPr>
              <a:t>二日間の</a:t>
            </a:r>
            <a:r>
              <a:rPr lang="ja" sz="1100" b="1" kern="0" dirty="0">
                <a:solidFill>
                  <a:schemeClr val="dk1"/>
                </a:solidFill>
                <a:latin typeface="Arial"/>
                <a:cs typeface="Arial"/>
                <a:sym typeface="Arial"/>
              </a:rPr>
              <a:t>ワークショップをするために、通常業務を止めても大丈夫？</a:t>
            </a:r>
          </a:p>
        </p:txBody>
      </p:sp>
      <p:sp>
        <p:nvSpPr>
          <p:cNvPr id="15366" name="Shape 130"/>
          <p:cNvSpPr txBox="1">
            <a:spLocks noChangeArrowheads="1"/>
          </p:cNvSpPr>
          <p:nvPr/>
        </p:nvSpPr>
        <p:spPr bwMode="auto">
          <a:xfrm>
            <a:off x="5816600" y="3663950"/>
            <a:ext cx="2124075" cy="581025"/>
          </a:xfrm>
          <a:prstGeom prst="rect">
            <a:avLst/>
          </a:prstGeom>
          <a:noFill/>
          <a:ln w="9525">
            <a:noFill/>
            <a:miter lim="800000"/>
            <a:headEnd/>
            <a:tailEnd/>
          </a:ln>
        </p:spPr>
        <p:txBody>
          <a:bodyPr lIns="91425" tIns="91425" rIns="91425" bIns="91425"/>
          <a:lstStyle/>
          <a:p>
            <a:r>
              <a:rPr lang="ja-JP" sz="1100" b="1"/>
              <a:t>ワークショップの予算は用意している？</a:t>
            </a:r>
          </a:p>
        </p:txBody>
      </p:sp>
      <p:sp>
        <p:nvSpPr>
          <p:cNvPr id="131" name="Shape 131"/>
          <p:cNvSpPr txBox="1"/>
          <p:nvPr/>
        </p:nvSpPr>
        <p:spPr>
          <a:xfrm>
            <a:off x="5790150" y="2645475"/>
            <a:ext cx="2213099" cy="947699"/>
          </a:xfrm>
          <a:prstGeom prst="rect">
            <a:avLst/>
          </a:prstGeom>
          <a:noFill/>
          <a:ln>
            <a:noFill/>
          </a:ln>
        </p:spPr>
        <p:txBody>
          <a:bodyPr lIns="91425" tIns="91425" rIns="91425" bIns="91425"/>
          <a:lstStyle/>
          <a:p>
            <a:pPr fontAlgn="auto">
              <a:spcBef>
                <a:spcPts val="0"/>
              </a:spcBef>
              <a:spcAft>
                <a:spcPts val="0"/>
              </a:spcAft>
              <a:defRPr/>
            </a:pPr>
            <a:r>
              <a:rPr lang="ja-JP" altLang="en-US" sz="1100" kern="0" dirty="0" smtClean="0">
                <a:solidFill>
                  <a:schemeClr val="tx1"/>
                </a:solidFill>
                <a:latin typeface="Arial"/>
                <a:ea typeface="Arial"/>
                <a:cs typeface="Arial"/>
                <a:sym typeface="Arial"/>
              </a:rPr>
              <a:t>どの</a:t>
            </a:r>
            <a:r>
              <a:rPr lang="ja-JP" altLang="en-US" sz="1100" kern="0" dirty="0">
                <a:solidFill>
                  <a:schemeClr val="tx1"/>
                </a:solidFill>
                <a:latin typeface="Arial"/>
                <a:ea typeface="Arial"/>
                <a:cs typeface="Arial"/>
                <a:sym typeface="Arial"/>
              </a:rPr>
              <a:t>くらい時間をかけるかは、実施部門の判断を尊重している。２日でもあるいは半日でもよい。</a:t>
            </a:r>
            <a:endParaRPr lang="en-US" altLang="ja" sz="1100" kern="0" dirty="0">
              <a:solidFill>
                <a:schemeClr val="tx1"/>
              </a:solidFill>
              <a:latin typeface="Arial"/>
              <a:cs typeface="Arial"/>
              <a:sym typeface="Arial"/>
            </a:endParaRPr>
          </a:p>
          <a:p>
            <a:pPr fontAlgn="auto">
              <a:spcBef>
                <a:spcPts val="0"/>
              </a:spcBef>
              <a:spcAft>
                <a:spcPts val="0"/>
              </a:spcAft>
              <a:defRPr/>
            </a:pPr>
            <a:r>
              <a:rPr lang="ja-JP" altLang="en-US" sz="1100" kern="0" dirty="0">
                <a:solidFill>
                  <a:schemeClr val="tx1"/>
                </a:solidFill>
                <a:latin typeface="Arial"/>
                <a:ea typeface="Arial"/>
                <a:cs typeface="Arial"/>
                <a:sym typeface="Arial"/>
              </a:rPr>
              <a:t>交代勤務のある生産部門などは、時間のやりくりに苦労しているケースもある</a:t>
            </a:r>
            <a:r>
              <a:rPr lang="ja-JP" altLang="en-US" sz="1100" kern="0" dirty="0" smtClean="0">
                <a:solidFill>
                  <a:schemeClr val="tx1"/>
                </a:solidFill>
                <a:latin typeface="Arial"/>
                <a:ea typeface="Arial"/>
                <a:cs typeface="Arial"/>
                <a:sym typeface="Arial"/>
              </a:rPr>
              <a:t>。</a:t>
            </a:r>
            <a:endParaRPr lang="en-US" altLang="ja" sz="1100" kern="0" dirty="0">
              <a:solidFill>
                <a:schemeClr val="tx1"/>
              </a:solidFill>
              <a:latin typeface="Arial"/>
              <a:cs typeface="Arial"/>
              <a:sym typeface="Arial"/>
            </a:endParaRPr>
          </a:p>
        </p:txBody>
      </p:sp>
      <p:sp>
        <p:nvSpPr>
          <p:cNvPr id="15368" name="Shape 132"/>
          <p:cNvSpPr txBox="1">
            <a:spLocks noChangeArrowheads="1"/>
          </p:cNvSpPr>
          <p:nvPr/>
        </p:nvSpPr>
        <p:spPr bwMode="auto">
          <a:xfrm>
            <a:off x="5789613" y="4105275"/>
            <a:ext cx="2366962" cy="490538"/>
          </a:xfrm>
          <a:prstGeom prst="rect">
            <a:avLst/>
          </a:prstGeom>
          <a:noFill/>
          <a:ln w="9525">
            <a:noFill/>
            <a:miter lim="800000"/>
            <a:headEnd/>
            <a:tailEnd/>
          </a:ln>
        </p:spPr>
        <p:txBody>
          <a:bodyPr lIns="91425" tIns="91425" rIns="91425" bIns="91425"/>
          <a:lstStyle/>
          <a:p>
            <a:r>
              <a:rPr lang="ja-JP" sz="1100"/>
              <a:t>特に予算はかかっていない。</a:t>
            </a:r>
          </a:p>
        </p:txBody>
      </p:sp>
      <p:sp>
        <p:nvSpPr>
          <p:cNvPr id="15369" name="Shape 133"/>
          <p:cNvSpPr txBox="1">
            <a:spLocks noChangeArrowheads="1"/>
          </p:cNvSpPr>
          <p:nvPr/>
        </p:nvSpPr>
        <p:spPr bwMode="auto">
          <a:xfrm>
            <a:off x="4468813" y="5072063"/>
            <a:ext cx="1657350" cy="1536700"/>
          </a:xfrm>
          <a:prstGeom prst="rect">
            <a:avLst/>
          </a:prstGeom>
          <a:noFill/>
          <a:ln w="9525">
            <a:noFill/>
            <a:miter lim="800000"/>
            <a:headEnd/>
            <a:tailEnd/>
          </a:ln>
        </p:spPr>
        <p:txBody>
          <a:bodyPr lIns="91425" tIns="91425" rIns="91425" bIns="91425"/>
          <a:lstStyle/>
          <a:p>
            <a:r>
              <a:rPr lang="ja-JP" sz="1100"/>
              <a:t>理念とは「生存戦略」ではないか。県としては生存に対する危機感がないのかもしれない。必死さから意味のある理念が生まれるのかもしれない。</a:t>
            </a:r>
          </a:p>
        </p:txBody>
      </p:sp>
      <p:sp>
        <p:nvSpPr>
          <p:cNvPr id="15370" name="Shape 134"/>
          <p:cNvSpPr txBox="1">
            <a:spLocks noChangeArrowheads="1"/>
          </p:cNvSpPr>
          <p:nvPr/>
        </p:nvSpPr>
        <p:spPr bwMode="auto">
          <a:xfrm>
            <a:off x="6237288" y="5081588"/>
            <a:ext cx="1657350" cy="1536700"/>
          </a:xfrm>
          <a:prstGeom prst="rect">
            <a:avLst/>
          </a:prstGeom>
          <a:noFill/>
          <a:ln w="9525">
            <a:noFill/>
            <a:miter lim="800000"/>
            <a:headEnd/>
            <a:tailEnd/>
          </a:ln>
        </p:spPr>
        <p:txBody>
          <a:bodyPr lIns="91425" tIns="91425" rIns="91425" bIns="91425"/>
          <a:lstStyle/>
          <a:p>
            <a:r>
              <a:rPr lang="ja-JP" sz="1100"/>
              <a:t>組織内広報は、モチベーションアップをすること。自らやる気をおこさせる。組織には褒められることが必要では。（行政は批判が多い）</a:t>
            </a:r>
          </a:p>
        </p:txBody>
      </p:sp>
      <p:sp>
        <p:nvSpPr>
          <p:cNvPr id="15371" name="Shape 135"/>
          <p:cNvSpPr txBox="1">
            <a:spLocks noChangeArrowheads="1"/>
          </p:cNvSpPr>
          <p:nvPr/>
        </p:nvSpPr>
        <p:spPr bwMode="auto">
          <a:xfrm>
            <a:off x="822325" y="5038724"/>
            <a:ext cx="1785938" cy="1579563"/>
          </a:xfrm>
          <a:prstGeom prst="rect">
            <a:avLst/>
          </a:prstGeom>
          <a:noFill/>
          <a:ln w="9525">
            <a:noFill/>
            <a:miter lim="800000"/>
            <a:headEnd/>
            <a:tailEnd/>
          </a:ln>
        </p:spPr>
        <p:txBody>
          <a:bodyPr lIns="91425" tIns="91425" rIns="91425" bIns="91425"/>
          <a:lstStyle/>
          <a:p>
            <a:r>
              <a:rPr lang="ja-JP" altLang="en-US" sz="1100" dirty="0" smtClean="0">
                <a:solidFill>
                  <a:schemeClr val="tx1"/>
                </a:solidFill>
              </a:rPr>
              <a:t>組織内広報においては中核となるものが必要。それが理念ではないか。明文化されていないこともあるため、何のためにここに集まり、共に働くのか、そこから議論を始めるのでもよい。問い続けることそのものかもしれない。</a:t>
            </a:r>
            <a:endParaRPr lang="ja-JP" sz="1100" dirty="0">
              <a:solidFill>
                <a:schemeClr val="tx1"/>
              </a:solidFill>
            </a:endParaRPr>
          </a:p>
        </p:txBody>
      </p:sp>
      <p:sp>
        <p:nvSpPr>
          <p:cNvPr id="15372" name="Shape 136"/>
          <p:cNvSpPr txBox="1">
            <a:spLocks noChangeArrowheads="1"/>
          </p:cNvSpPr>
          <p:nvPr/>
        </p:nvSpPr>
        <p:spPr bwMode="auto">
          <a:xfrm>
            <a:off x="644525" y="4538663"/>
            <a:ext cx="3475038" cy="328612"/>
          </a:xfrm>
          <a:prstGeom prst="rect">
            <a:avLst/>
          </a:prstGeom>
          <a:noFill/>
          <a:ln w="9525">
            <a:noFill/>
            <a:miter lim="800000"/>
            <a:headEnd/>
            <a:tailEnd/>
          </a:ln>
        </p:spPr>
        <p:txBody>
          <a:bodyPr lIns="91425" tIns="91425" rIns="91425" bIns="91425"/>
          <a:lstStyle/>
          <a:p>
            <a:r>
              <a:rPr lang="ja-JP" sz="1100" b="1"/>
              <a:t>最後に、登壇者から組織内広報、理念について</a:t>
            </a:r>
          </a:p>
        </p:txBody>
      </p:sp>
      <p:sp>
        <p:nvSpPr>
          <p:cNvPr id="15373" name="Shape 137"/>
          <p:cNvSpPr txBox="1">
            <a:spLocks noChangeArrowheads="1"/>
          </p:cNvSpPr>
          <p:nvPr/>
        </p:nvSpPr>
        <p:spPr bwMode="auto">
          <a:xfrm>
            <a:off x="2608263" y="5051425"/>
            <a:ext cx="1854200" cy="1293813"/>
          </a:xfrm>
          <a:prstGeom prst="rect">
            <a:avLst/>
          </a:prstGeom>
          <a:noFill/>
          <a:ln w="9525">
            <a:noFill/>
            <a:miter lim="800000"/>
            <a:headEnd/>
            <a:tailEnd/>
          </a:ln>
        </p:spPr>
        <p:txBody>
          <a:bodyPr lIns="91425" tIns="91425" rIns="91425" bIns="91425"/>
          <a:lstStyle/>
          <a:p>
            <a:r>
              <a:rPr lang="ja-JP" sz="1100"/>
              <a:t>よい質問が必要。自分たちはなぜ、この仕事をするのか考えることによって、人が成長するのではないか</a:t>
            </a:r>
          </a:p>
        </p:txBody>
      </p:sp>
      <p:sp>
        <p:nvSpPr>
          <p:cNvPr id="15374" name="Shape 138"/>
          <p:cNvSpPr txBox="1">
            <a:spLocks noChangeArrowheads="1"/>
          </p:cNvSpPr>
          <p:nvPr/>
        </p:nvSpPr>
        <p:spPr bwMode="auto">
          <a:xfrm>
            <a:off x="355600" y="382588"/>
            <a:ext cx="3000375"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Keynote &amp; Panel Discussion</a:t>
            </a:r>
          </a:p>
        </p:txBody>
      </p:sp>
      <p:sp>
        <p:nvSpPr>
          <p:cNvPr id="15375" name="Shape 139"/>
          <p:cNvSpPr>
            <a:spLocks noChangeArrowheads="1"/>
          </p:cNvSpPr>
          <p:nvPr/>
        </p:nvSpPr>
        <p:spPr bwMode="auto">
          <a:xfrm flipH="1">
            <a:off x="0" y="0"/>
            <a:ext cx="306388"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5376" name="Shape 140"/>
          <p:cNvSpPr txBox="1">
            <a:spLocks noChangeArrowheads="1"/>
          </p:cNvSpPr>
          <p:nvPr/>
        </p:nvSpPr>
        <p:spPr bwMode="auto">
          <a:xfrm>
            <a:off x="331788" y="666750"/>
            <a:ext cx="2998787" cy="328613"/>
          </a:xfrm>
          <a:prstGeom prst="rect">
            <a:avLst/>
          </a:prstGeom>
          <a:noFill/>
          <a:ln w="9525">
            <a:noFill/>
            <a:miter lim="800000"/>
            <a:headEnd/>
            <a:tailEnd/>
          </a:ln>
        </p:spPr>
        <p:txBody>
          <a:bodyPr lIns="91425" tIns="91425" rIns="91425" bIns="91425" anchor="ctr"/>
          <a:lstStyle/>
          <a:p>
            <a:pPr>
              <a:lnSpc>
                <a:spcPct val="115000"/>
              </a:lnSpc>
            </a:pPr>
            <a:r>
              <a:rPr lang="ja-JP" sz="1200" b="1">
                <a:latin typeface="HiraKakuPro-W3"/>
                <a:ea typeface="HiraKakuPro-W3"/>
                <a:cs typeface="HiraKakuPro-W3"/>
                <a:sym typeface="HiraKakuPro-W3"/>
              </a:rPr>
              <a:t>人 が 育 つ 組 織 内 広 報 に 向 け て</a:t>
            </a:r>
          </a:p>
        </p:txBody>
      </p:sp>
      <p:sp>
        <p:nvSpPr>
          <p:cNvPr id="15377" name="Shape 141"/>
          <p:cNvSpPr txBox="1">
            <a:spLocks noChangeArrowheads="1"/>
          </p:cNvSpPr>
          <p:nvPr/>
        </p:nvSpPr>
        <p:spPr bwMode="auto">
          <a:xfrm>
            <a:off x="377666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下平 博文 氏</a:t>
            </a:r>
          </a:p>
        </p:txBody>
      </p:sp>
      <p:sp>
        <p:nvSpPr>
          <p:cNvPr id="15378" name="Shape 142"/>
          <p:cNvSpPr txBox="1">
            <a:spLocks noChangeArrowheads="1"/>
          </p:cNvSpPr>
          <p:nvPr/>
        </p:nvSpPr>
        <p:spPr bwMode="auto">
          <a:xfrm>
            <a:off x="3805238" y="758825"/>
            <a:ext cx="860425" cy="188913"/>
          </a:xfrm>
          <a:prstGeom prst="rect">
            <a:avLst/>
          </a:prstGeom>
          <a:noFill/>
          <a:ln w="9525">
            <a:noFill/>
            <a:miter lim="800000"/>
            <a:headEnd/>
            <a:tailEnd/>
          </a:ln>
        </p:spPr>
        <p:txBody>
          <a:bodyPr lIns="91425" tIns="91425" rIns="91425" bIns="91425" anchor="ctr"/>
          <a:lstStyle/>
          <a:p>
            <a:r>
              <a:rPr lang="ja-JP" sz="600"/>
              <a:t>花王</a:t>
            </a:r>
            <a:r>
              <a:rPr lang="ja-JP" altLang="ja-JP" sz="600"/>
              <a:t>(</a:t>
            </a:r>
            <a:r>
              <a:rPr lang="ja-JP" sz="600"/>
              <a:t>株</a:t>
            </a:r>
            <a:r>
              <a:rPr lang="ja-JP" altLang="ja-JP" sz="600"/>
              <a:t>)</a:t>
            </a:r>
          </a:p>
        </p:txBody>
      </p:sp>
      <p:sp>
        <p:nvSpPr>
          <p:cNvPr id="15379" name="Shape 143"/>
          <p:cNvSpPr txBox="1">
            <a:spLocks noChangeArrowheads="1"/>
          </p:cNvSpPr>
          <p:nvPr/>
        </p:nvSpPr>
        <p:spPr bwMode="auto">
          <a:xfrm>
            <a:off x="4748213"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内藤 圭吾 氏</a:t>
            </a:r>
          </a:p>
        </p:txBody>
      </p:sp>
      <p:sp>
        <p:nvSpPr>
          <p:cNvPr id="15380" name="Shape 144"/>
          <p:cNvSpPr txBox="1">
            <a:spLocks noChangeArrowheads="1"/>
          </p:cNvSpPr>
          <p:nvPr/>
        </p:nvSpPr>
        <p:spPr bwMode="auto">
          <a:xfrm>
            <a:off x="4748213" y="758825"/>
            <a:ext cx="860425" cy="188913"/>
          </a:xfrm>
          <a:prstGeom prst="rect">
            <a:avLst/>
          </a:prstGeom>
          <a:noFill/>
          <a:ln w="9525">
            <a:noFill/>
            <a:miter lim="800000"/>
            <a:headEnd/>
            <a:tailEnd/>
          </a:ln>
        </p:spPr>
        <p:txBody>
          <a:bodyPr lIns="91425" tIns="91425" rIns="91425" bIns="91425" anchor="ctr"/>
          <a:lstStyle/>
          <a:p>
            <a:r>
              <a:rPr lang="ja-JP" sz="600"/>
              <a:t>静岡県</a:t>
            </a:r>
          </a:p>
        </p:txBody>
      </p:sp>
      <p:sp>
        <p:nvSpPr>
          <p:cNvPr id="15381" name="Shape 145"/>
          <p:cNvSpPr txBox="1">
            <a:spLocks noChangeArrowheads="1"/>
          </p:cNvSpPr>
          <p:nvPr/>
        </p:nvSpPr>
        <p:spPr bwMode="auto">
          <a:xfrm>
            <a:off x="57150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原田 博子 氏</a:t>
            </a:r>
          </a:p>
        </p:txBody>
      </p:sp>
      <p:sp>
        <p:nvSpPr>
          <p:cNvPr id="15382" name="Shape 146"/>
          <p:cNvSpPr txBox="1">
            <a:spLocks noChangeArrowheads="1"/>
          </p:cNvSpPr>
          <p:nvPr/>
        </p:nvSpPr>
        <p:spPr bwMode="auto">
          <a:xfrm>
            <a:off x="5694363" y="758825"/>
            <a:ext cx="1747837" cy="188913"/>
          </a:xfrm>
          <a:prstGeom prst="rect">
            <a:avLst/>
          </a:prstGeom>
          <a:noFill/>
          <a:ln w="9525">
            <a:noFill/>
            <a:miter lim="800000"/>
            <a:headEnd/>
            <a:tailEnd/>
          </a:ln>
        </p:spPr>
        <p:txBody>
          <a:bodyPr lIns="91425" tIns="91425" rIns="91425" bIns="91425" anchor="ctr"/>
          <a:lstStyle/>
          <a:p>
            <a:r>
              <a:rPr lang="ja-JP" sz="600"/>
              <a:t>浜松子育てネットワークぴっぴ</a:t>
            </a:r>
          </a:p>
        </p:txBody>
      </p:sp>
      <p:sp>
        <p:nvSpPr>
          <p:cNvPr id="15383" name="Shape 147"/>
          <p:cNvSpPr txBox="1">
            <a:spLocks noChangeArrowheads="1"/>
          </p:cNvSpPr>
          <p:nvPr/>
        </p:nvSpPr>
        <p:spPr bwMode="auto">
          <a:xfrm>
            <a:off x="7353300" y="655638"/>
            <a:ext cx="1041400" cy="157162"/>
          </a:xfrm>
          <a:prstGeom prst="rect">
            <a:avLst/>
          </a:prstGeom>
          <a:noFill/>
          <a:ln w="9525">
            <a:noFill/>
            <a:miter lim="800000"/>
            <a:headEnd/>
            <a:tailEnd/>
          </a:ln>
        </p:spPr>
        <p:txBody>
          <a:bodyPr lIns="91425" tIns="91425" rIns="91425" bIns="91425" anchor="ctr"/>
          <a:lstStyle/>
          <a:p>
            <a:pPr>
              <a:lnSpc>
                <a:spcPct val="115000"/>
              </a:lnSpc>
            </a:pPr>
            <a:r>
              <a:rPr lang="ja-JP" sz="1000" b="1"/>
              <a:t>石川慶子</a:t>
            </a:r>
          </a:p>
        </p:txBody>
      </p:sp>
      <p:sp>
        <p:nvSpPr>
          <p:cNvPr id="15384" name="Shape 148"/>
          <p:cNvSpPr txBox="1">
            <a:spLocks noChangeArrowheads="1"/>
          </p:cNvSpPr>
          <p:nvPr/>
        </p:nvSpPr>
        <p:spPr bwMode="auto">
          <a:xfrm>
            <a:off x="7337425" y="758825"/>
            <a:ext cx="1747838" cy="188913"/>
          </a:xfrm>
          <a:prstGeom prst="rect">
            <a:avLst/>
          </a:prstGeom>
          <a:noFill/>
          <a:ln w="9525">
            <a:noFill/>
            <a:miter lim="800000"/>
            <a:headEnd/>
            <a:tailEnd/>
          </a:ln>
        </p:spPr>
        <p:txBody>
          <a:bodyPr lIns="91425" tIns="91425" rIns="91425" bIns="91425" anchor="ctr"/>
          <a:lstStyle/>
          <a:p>
            <a:r>
              <a:rPr lang="ja-JP" altLang="ja-JP" sz="600"/>
              <a:t>PRAS</a:t>
            </a:r>
            <a:r>
              <a:rPr lang="ja-JP" sz="600"/>
              <a:t>理事</a:t>
            </a:r>
            <a:r>
              <a:rPr lang="ja-JP" altLang="ja-JP" sz="600"/>
              <a:t>/ </a:t>
            </a:r>
            <a:r>
              <a:rPr lang="ja-JP" sz="600"/>
              <a:t>広報コンサルタント</a:t>
            </a:r>
          </a:p>
        </p:txBody>
      </p:sp>
      <p:sp>
        <p:nvSpPr>
          <p:cNvPr id="15385" name="Shape 149"/>
          <p:cNvSpPr txBox="1">
            <a:spLocks noChangeArrowheads="1"/>
          </p:cNvSpPr>
          <p:nvPr/>
        </p:nvSpPr>
        <p:spPr bwMode="auto">
          <a:xfrm>
            <a:off x="3775075" y="354013"/>
            <a:ext cx="1071563"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Panelist</a:t>
            </a:r>
          </a:p>
        </p:txBody>
      </p:sp>
      <p:sp>
        <p:nvSpPr>
          <p:cNvPr id="15386" name="Shape 150"/>
          <p:cNvSpPr txBox="1">
            <a:spLocks noChangeArrowheads="1"/>
          </p:cNvSpPr>
          <p:nvPr/>
        </p:nvSpPr>
        <p:spPr bwMode="auto">
          <a:xfrm>
            <a:off x="7342188" y="354013"/>
            <a:ext cx="1071562" cy="285750"/>
          </a:xfrm>
          <a:prstGeom prst="rect">
            <a:avLst/>
          </a:prstGeom>
          <a:noFill/>
          <a:ln w="9525">
            <a:noFill/>
            <a:miter lim="800000"/>
            <a:headEnd/>
            <a:tailEnd/>
          </a:ln>
        </p:spPr>
        <p:txBody>
          <a:bodyPr lIns="91425" tIns="91425" rIns="91425" bIns="91425" anchor="ctr"/>
          <a:lstStyle/>
          <a:p>
            <a:r>
              <a:rPr lang="ja-JP" altLang="ja-JP" sz="1000" b="1">
                <a:solidFill>
                  <a:srgbClr val="70DBCE"/>
                </a:solidFill>
                <a:latin typeface="HiraKakuPro-W3"/>
                <a:ea typeface="HiraKakuPro-W3"/>
                <a:cs typeface="HiraKakuPro-W3"/>
                <a:sym typeface="HiraKakuPro-W3"/>
              </a:rPr>
              <a:t>Moderator</a:t>
            </a:r>
          </a:p>
        </p:txBody>
      </p:sp>
      <p:sp>
        <p:nvSpPr>
          <p:cNvPr id="15387" name="Shape 151"/>
          <p:cNvSpPr>
            <a:spLocks noChangeArrowheads="1"/>
          </p:cNvSpPr>
          <p:nvPr/>
        </p:nvSpPr>
        <p:spPr bwMode="auto">
          <a:xfrm flipH="1">
            <a:off x="377666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5388" name="Shape 152"/>
          <p:cNvSpPr>
            <a:spLocks noChangeArrowheads="1"/>
          </p:cNvSpPr>
          <p:nvPr/>
        </p:nvSpPr>
        <p:spPr bwMode="auto">
          <a:xfrm flipH="1">
            <a:off x="7313613" y="0"/>
            <a:ext cx="28575" cy="947738"/>
          </a:xfrm>
          <a:prstGeom prst="rect">
            <a:avLst/>
          </a:prstGeom>
          <a:solidFill>
            <a:srgbClr val="70DBCE"/>
          </a:solidFill>
          <a:ln w="9525">
            <a:noFill/>
            <a:miter lim="800000"/>
            <a:headEnd/>
            <a:tailEnd/>
          </a:ln>
        </p:spPr>
        <p:txBody>
          <a:bodyPr lIns="91425" tIns="91425" rIns="91425" bIns="91425" anchor="ctr"/>
          <a:lstStyle/>
          <a:p>
            <a:endParaRPr lang="ja-JP" altLang="en-US"/>
          </a:p>
        </p:txBody>
      </p:sp>
      <p:sp>
        <p:nvSpPr>
          <p:cNvPr id="15389" name="Shape 153"/>
          <p:cNvSpPr txBox="1">
            <a:spLocks noChangeArrowheads="1"/>
          </p:cNvSpPr>
          <p:nvPr/>
        </p:nvSpPr>
        <p:spPr bwMode="auto">
          <a:xfrm>
            <a:off x="3678238" y="52388"/>
            <a:ext cx="5364162" cy="285750"/>
          </a:xfrm>
          <a:prstGeom prst="rect">
            <a:avLst/>
          </a:prstGeom>
          <a:noFill/>
          <a:ln w="9525">
            <a:noFill/>
            <a:miter lim="800000"/>
            <a:headEnd/>
            <a:tailEnd/>
          </a:ln>
        </p:spPr>
        <p:txBody>
          <a:bodyPr lIns="91425" tIns="91425" rIns="91425" bIns="91425" anchor="ctr"/>
          <a:lstStyle/>
          <a:p>
            <a:pPr algn="r">
              <a:lnSpc>
                <a:spcPct val="115000"/>
              </a:lnSpc>
            </a:pPr>
            <a:r>
              <a:rPr lang="ja-JP" sz="600">
                <a:latin typeface="HiraKakuPro-W3"/>
                <a:ea typeface="HiraKakuPro-W3"/>
                <a:cs typeface="HiraKakuPro-W3"/>
                <a:sym typeface="HiraKakuPro-W3"/>
              </a:rPr>
              <a:t>公共コミュニケーション学会第</a:t>
            </a:r>
            <a:r>
              <a:rPr lang="ja-JP" altLang="ja-JP" sz="600">
                <a:latin typeface="HiraKakuPro-W3"/>
                <a:ea typeface="HiraKakuPro-W3"/>
                <a:cs typeface="HiraKakuPro-W3"/>
                <a:sym typeface="HiraKakuPro-W3"/>
              </a:rPr>
              <a:t>1</a:t>
            </a:r>
            <a:r>
              <a:rPr lang="ja-JP" sz="600">
                <a:latin typeface="HiraKakuPro-W3"/>
                <a:ea typeface="HiraKakuPro-W3"/>
                <a:cs typeface="HiraKakuPro-W3"/>
                <a:sym typeface="HiraKakuPro-W3"/>
              </a:rPr>
              <a:t>回事例交流・研究発表大会</a:t>
            </a:r>
          </a:p>
        </p:txBody>
      </p:sp>
      <p:sp>
        <p:nvSpPr>
          <p:cNvPr id="15390" name="Shape 154"/>
          <p:cNvSpPr>
            <a:spLocks noChangeArrowheads="1"/>
          </p:cNvSpPr>
          <p:nvPr/>
        </p:nvSpPr>
        <p:spPr bwMode="auto">
          <a:xfrm>
            <a:off x="409575" y="1127125"/>
            <a:ext cx="885825" cy="885825"/>
          </a:xfrm>
          <a:prstGeom prst="ellipse">
            <a:avLst/>
          </a:prstGeom>
          <a:solidFill>
            <a:srgbClr val="70DBCE"/>
          </a:solidFill>
          <a:ln w="9525">
            <a:noFill/>
            <a:round/>
            <a:headEnd/>
            <a:tailEnd/>
          </a:ln>
        </p:spPr>
        <p:txBody>
          <a:bodyPr lIns="91425" tIns="91425" rIns="91425" bIns="91425" anchor="ctr"/>
          <a:lstStyle/>
          <a:p>
            <a:pPr algn="ctr"/>
            <a:endParaRPr lang="ja-JP" altLang="en-US" sz="3000">
              <a:solidFill>
                <a:srgbClr val="FFFFFF"/>
              </a:solidFill>
            </a:endParaRPr>
          </a:p>
        </p:txBody>
      </p:sp>
      <p:sp>
        <p:nvSpPr>
          <p:cNvPr id="15391" name="Shape 155"/>
          <p:cNvSpPr txBox="1">
            <a:spLocks noChangeArrowheads="1"/>
          </p:cNvSpPr>
          <p:nvPr/>
        </p:nvSpPr>
        <p:spPr bwMode="auto">
          <a:xfrm>
            <a:off x="644525" y="1444625"/>
            <a:ext cx="2649538" cy="327025"/>
          </a:xfrm>
          <a:prstGeom prst="rect">
            <a:avLst/>
          </a:prstGeom>
          <a:noFill/>
          <a:ln w="9525">
            <a:noFill/>
            <a:miter lim="800000"/>
            <a:headEnd/>
            <a:tailEnd/>
          </a:ln>
        </p:spPr>
        <p:txBody>
          <a:bodyPr lIns="91425" tIns="91425" rIns="91425" bIns="91425"/>
          <a:lstStyle/>
          <a:p>
            <a:r>
              <a:rPr lang="ja-JP" sz="1100" b="1"/>
              <a:t>会場からの質疑応答</a:t>
            </a:r>
          </a:p>
        </p:txBody>
      </p:sp>
      <p:sp>
        <p:nvSpPr>
          <p:cNvPr id="156" name="Shape 156"/>
          <p:cNvSpPr txBox="1"/>
          <p:nvPr/>
        </p:nvSpPr>
        <p:spPr>
          <a:xfrm>
            <a:off x="822250" y="2459000"/>
            <a:ext cx="2309400" cy="636299"/>
          </a:xfrm>
          <a:prstGeom prst="rect">
            <a:avLst/>
          </a:prstGeom>
          <a:noFill/>
          <a:ln>
            <a:noFill/>
          </a:ln>
        </p:spPr>
        <p:txBody>
          <a:bodyPr lIns="91425" tIns="91425" rIns="91425" bIns="91425"/>
          <a:lstStyle/>
          <a:p>
            <a:pPr fontAlgn="auto">
              <a:spcBef>
                <a:spcPts val="0"/>
              </a:spcBef>
              <a:spcAft>
                <a:spcPts val="0"/>
              </a:spcAft>
              <a:defRPr/>
            </a:pPr>
            <a:r>
              <a:rPr lang="ja" sz="1100" kern="0" dirty="0">
                <a:solidFill>
                  <a:schemeClr val="tx1"/>
                </a:solidFill>
                <a:latin typeface="Arial"/>
                <a:cs typeface="Arial"/>
                <a:sym typeface="Arial"/>
              </a:rPr>
              <a:t>やる前は</a:t>
            </a:r>
            <a:r>
              <a:rPr lang="ja-JP" altLang="en-US" sz="1100" kern="0" dirty="0">
                <a:solidFill>
                  <a:schemeClr val="tx1"/>
                </a:solidFill>
                <a:latin typeface="Arial"/>
                <a:ea typeface="Arial"/>
                <a:cs typeface="Arial"/>
                <a:sym typeface="Arial"/>
              </a:rPr>
              <a:t>何のためにやるのかよくわからないといった声があるが</a:t>
            </a:r>
            <a:r>
              <a:rPr lang="ja-JP" altLang="en-US" sz="1100" kern="0" dirty="0" smtClean="0">
                <a:solidFill>
                  <a:schemeClr val="tx1"/>
                </a:solidFill>
                <a:latin typeface="Arial"/>
                <a:ea typeface="Arial"/>
                <a:cs typeface="Arial"/>
                <a:sym typeface="Arial"/>
              </a:rPr>
              <a:t>、実際</a:t>
            </a:r>
            <a:r>
              <a:rPr lang="ja-JP" altLang="en-US" sz="1100" kern="0" dirty="0">
                <a:solidFill>
                  <a:schemeClr val="tx1"/>
                </a:solidFill>
                <a:latin typeface="Arial"/>
                <a:ea typeface="Arial"/>
                <a:cs typeface="Arial"/>
                <a:sym typeface="Arial"/>
              </a:rPr>
              <a:t>にやってみるとおおむね好評である</a:t>
            </a:r>
            <a:r>
              <a:rPr lang="ja-JP" altLang="en-US" sz="1100" kern="0" dirty="0" smtClean="0">
                <a:solidFill>
                  <a:schemeClr val="tx1"/>
                </a:solidFill>
                <a:latin typeface="Arial"/>
                <a:ea typeface="Arial"/>
                <a:cs typeface="Arial"/>
                <a:sym typeface="Arial"/>
              </a:rPr>
              <a:t>。</a:t>
            </a:r>
            <a:endParaRPr lang="ja" sz="1100" strike="sngStrike" kern="0" dirty="0">
              <a:solidFill>
                <a:schemeClr val="tx1"/>
              </a:solidFill>
              <a:latin typeface="Arial"/>
              <a:cs typeface="Arial"/>
              <a:sym typeface="Arial"/>
            </a:endParaRPr>
          </a:p>
        </p:txBody>
      </p:sp>
      <p:sp>
        <p:nvSpPr>
          <p:cNvPr id="15393" name="Shape 157"/>
          <p:cNvSpPr txBox="1">
            <a:spLocks noChangeArrowheads="1"/>
          </p:cNvSpPr>
          <p:nvPr/>
        </p:nvSpPr>
        <p:spPr bwMode="auto">
          <a:xfrm>
            <a:off x="846138" y="4886325"/>
            <a:ext cx="973137" cy="215900"/>
          </a:xfrm>
          <a:prstGeom prst="rect">
            <a:avLst/>
          </a:prstGeom>
          <a:noFill/>
          <a:ln w="9525">
            <a:noFill/>
            <a:miter lim="800000"/>
            <a:headEnd/>
            <a:tailEnd/>
          </a:ln>
        </p:spPr>
        <p:txBody>
          <a:bodyPr lIns="91425" tIns="91425" rIns="91425" bIns="91425" anchor="ctr"/>
          <a:lstStyle/>
          <a:p>
            <a:r>
              <a:rPr lang="ja-JP" sz="1000" b="1"/>
              <a:t>石川氏</a:t>
            </a:r>
          </a:p>
        </p:txBody>
      </p:sp>
      <p:sp>
        <p:nvSpPr>
          <p:cNvPr id="15394" name="Shape 158"/>
          <p:cNvSpPr txBox="1">
            <a:spLocks noChangeArrowheads="1"/>
          </p:cNvSpPr>
          <p:nvPr/>
        </p:nvSpPr>
        <p:spPr bwMode="auto">
          <a:xfrm>
            <a:off x="2609850" y="4886325"/>
            <a:ext cx="973138" cy="215900"/>
          </a:xfrm>
          <a:prstGeom prst="rect">
            <a:avLst/>
          </a:prstGeom>
          <a:noFill/>
          <a:ln w="9525">
            <a:noFill/>
            <a:miter lim="800000"/>
            <a:headEnd/>
            <a:tailEnd/>
          </a:ln>
        </p:spPr>
        <p:txBody>
          <a:bodyPr lIns="91425" tIns="91425" rIns="91425" bIns="91425" anchor="ctr"/>
          <a:lstStyle/>
          <a:p>
            <a:r>
              <a:rPr lang="ja-JP" sz="1000" b="1"/>
              <a:t>下平氏</a:t>
            </a:r>
          </a:p>
        </p:txBody>
      </p:sp>
      <p:sp>
        <p:nvSpPr>
          <p:cNvPr id="15395" name="Shape 159"/>
          <p:cNvSpPr txBox="1">
            <a:spLocks noChangeArrowheads="1"/>
          </p:cNvSpPr>
          <p:nvPr/>
        </p:nvSpPr>
        <p:spPr bwMode="auto">
          <a:xfrm>
            <a:off x="4470400" y="4886325"/>
            <a:ext cx="973138" cy="215900"/>
          </a:xfrm>
          <a:prstGeom prst="rect">
            <a:avLst/>
          </a:prstGeom>
          <a:noFill/>
          <a:ln w="9525">
            <a:noFill/>
            <a:miter lim="800000"/>
            <a:headEnd/>
            <a:tailEnd/>
          </a:ln>
        </p:spPr>
        <p:txBody>
          <a:bodyPr lIns="91425" tIns="91425" rIns="91425" bIns="91425" anchor="ctr"/>
          <a:lstStyle/>
          <a:p>
            <a:r>
              <a:rPr lang="ja-JP" sz="1000" b="1"/>
              <a:t>内藤氏</a:t>
            </a:r>
          </a:p>
        </p:txBody>
      </p:sp>
      <p:sp>
        <p:nvSpPr>
          <p:cNvPr id="15396" name="Shape 160"/>
          <p:cNvSpPr txBox="1">
            <a:spLocks noChangeArrowheads="1"/>
          </p:cNvSpPr>
          <p:nvPr/>
        </p:nvSpPr>
        <p:spPr bwMode="auto">
          <a:xfrm>
            <a:off x="6253163" y="4886325"/>
            <a:ext cx="973137" cy="215900"/>
          </a:xfrm>
          <a:prstGeom prst="rect">
            <a:avLst/>
          </a:prstGeom>
          <a:noFill/>
          <a:ln w="9525">
            <a:noFill/>
            <a:miter lim="800000"/>
            <a:headEnd/>
            <a:tailEnd/>
          </a:ln>
        </p:spPr>
        <p:txBody>
          <a:bodyPr lIns="91425" tIns="91425" rIns="91425" bIns="91425" anchor="ctr"/>
          <a:lstStyle/>
          <a:p>
            <a:r>
              <a:rPr lang="ja-JP" sz="1000" b="1"/>
              <a:t>原田氏</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1352</Words>
  <Application>Microsoft Office PowerPoint</Application>
  <PresentationFormat>画面に合わせる (4:3)</PresentationFormat>
  <Paragraphs>112</Paragraphs>
  <Slides>4</Slides>
  <Notes>4</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HiraKakuPro-W3</vt:lpstr>
      <vt:lpstr>ＭＳ Ｐゴシック</vt:lpstr>
      <vt:lpstr>Arial</vt:lpstr>
      <vt:lpstr>simple-light</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Shimodaira Hirofumi (下平 博文)</dc:creator>
  <cp:lastModifiedBy>ishikawa</cp:lastModifiedBy>
  <cp:revision>10</cp:revision>
  <dcterms:modified xsi:type="dcterms:W3CDTF">2015-02-28T06:18:19Z</dcterms:modified>
</cp:coreProperties>
</file>